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8CA"/>
          </a:solidFill>
        </a:fill>
      </a:tcStyle>
    </a:wholeTbl>
    <a:band2H>
      <a:tcTxStyle b="def" i="def"/>
      <a:tcStyle>
        <a:tcBdr/>
        <a:fill>
          <a:solidFill>
            <a:srgbClr val="FAEC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0CD"/>
          </a:solidFill>
        </a:fill>
      </a:tcStyle>
    </a:wholeTbl>
    <a:band2H>
      <a:tcTxStyle b="def" i="def"/>
      <a:tcStyle>
        <a:tcBdr/>
        <a:fill>
          <a:solidFill>
            <a:srgbClr val="EDE9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DFD9"/>
          </a:solidFill>
        </a:fill>
      </a:tcStyle>
    </a:wholeTbl>
    <a:band2H>
      <a:tcTxStyle b="def" i="def"/>
      <a:tcStyle>
        <a:tcBdr/>
        <a:fill>
          <a:solidFill>
            <a:srgbClr val="EEF0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3" name="Shape 73"/>
          <p:cNvSpPr/>
          <p:nvPr>
            <p:ph type="sldImg"/>
          </p:nvPr>
        </p:nvSpPr>
        <p:spPr>
          <a:xfrm>
            <a:off x="1143000" y="685800"/>
            <a:ext cx="4572000" cy="3429000"/>
          </a:xfrm>
          <a:prstGeom prst="rect">
            <a:avLst/>
          </a:prstGeom>
        </p:spPr>
        <p:txBody>
          <a:bodyPr/>
          <a:lstStyle/>
          <a:p>
            <a:pPr/>
          </a:p>
        </p:txBody>
      </p:sp>
      <p:sp>
        <p:nvSpPr>
          <p:cNvPr id="74" name="Shape 7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 name="Title Text"/>
          <p:cNvSpPr txBox="1"/>
          <p:nvPr>
            <p:ph type="title"/>
          </p:nvPr>
        </p:nvSpPr>
        <p:spPr>
          <a:prstGeom prst="rect">
            <a:avLst/>
          </a:prstGeom>
        </p:spPr>
        <p:txBody>
          <a:bodyPr/>
          <a:lstStyle/>
          <a:p>
            <a:pPr/>
            <a:r>
              <a:t>Title Text</a:t>
            </a:r>
          </a:p>
        </p:txBody>
      </p:sp>
      <p:sp>
        <p:nvSpPr>
          <p:cNvPr id="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23" name="Rectangle 6"/>
          <p:cNvSpPr/>
          <p:nvPr/>
        </p:nvSpPr>
        <p:spPr>
          <a:xfrm>
            <a:off x="3175" y="6400800"/>
            <a:ext cx="12188825" cy="457200"/>
          </a:xfrm>
          <a:prstGeom prst="rect">
            <a:avLst/>
          </a:prstGeom>
          <a:solidFill>
            <a:schemeClr val="accent2"/>
          </a:solidFill>
          <a:ln w="12700">
            <a:miter lim="400000"/>
          </a:ln>
        </p:spPr>
        <p:txBody>
          <a:bodyPr lIns="45719" rIns="45719"/>
          <a:lstStyle/>
          <a:p>
            <a:pPr>
              <a:defRPr>
                <a:solidFill>
                  <a:srgbClr val="FFFFFF"/>
                </a:solidFill>
              </a:defRPr>
            </a:pPr>
          </a:p>
        </p:txBody>
      </p:sp>
      <p:sp>
        <p:nvSpPr>
          <p:cNvPr id="24" name="Rectangle 7"/>
          <p:cNvSpPr/>
          <p:nvPr/>
        </p:nvSpPr>
        <p:spPr>
          <a:xfrm>
            <a:off x="14" y="6334316"/>
            <a:ext cx="12188826" cy="64009"/>
          </a:xfrm>
          <a:prstGeom prst="rect">
            <a:avLst/>
          </a:prstGeom>
          <a:solidFill>
            <a:schemeClr val="accent1"/>
          </a:solidFill>
          <a:ln w="12700">
            <a:miter lim="400000"/>
          </a:ln>
        </p:spPr>
        <p:txBody>
          <a:bodyPr lIns="45719" rIns="45719"/>
          <a:lstStyle/>
          <a:p>
            <a:pPr>
              <a:defRPr>
                <a:solidFill>
                  <a:srgbClr val="FFFFFF"/>
                </a:solidFill>
              </a:defRPr>
            </a:pPr>
          </a:p>
        </p:txBody>
      </p:sp>
      <p:sp>
        <p:nvSpPr>
          <p:cNvPr id="25" name="Title Text"/>
          <p:cNvSpPr txBox="1"/>
          <p:nvPr>
            <p:ph type="title"/>
          </p:nvPr>
        </p:nvSpPr>
        <p:spPr>
          <a:xfrm>
            <a:off x="1097280" y="758951"/>
            <a:ext cx="10058401" cy="3566161"/>
          </a:xfrm>
          <a:prstGeom prst="rect">
            <a:avLst/>
          </a:prstGeom>
        </p:spPr>
        <p:txBody>
          <a:bodyPr/>
          <a:lstStyle>
            <a:lvl1pPr>
              <a:defRPr sz="8000">
                <a:solidFill>
                  <a:srgbClr val="262626"/>
                </a:solidFill>
              </a:defRPr>
            </a:lvl1pPr>
          </a:lstStyle>
          <a:p>
            <a:pPr/>
            <a:r>
              <a:t>Title Text</a:t>
            </a:r>
          </a:p>
        </p:txBody>
      </p:sp>
      <p:sp>
        <p:nvSpPr>
          <p:cNvPr id="26" name="Body Level One…"/>
          <p:cNvSpPr txBox="1"/>
          <p:nvPr>
            <p:ph type="body" sz="quarter" idx="1"/>
          </p:nvPr>
        </p:nvSpPr>
        <p:spPr>
          <a:xfrm>
            <a:off x="1100050" y="4455619"/>
            <a:ext cx="10058401" cy="1143001"/>
          </a:xfrm>
          <a:prstGeom prst="rect">
            <a:avLst/>
          </a:prstGeom>
        </p:spPr>
        <p:txBody>
          <a:bodyPr lIns="45719" tIns="45719" rIns="45719" bIns="45719"/>
          <a:lstStyle>
            <a:lvl1pPr marL="0" indent="0">
              <a:buClrTx/>
              <a:buSzTx/>
              <a:buFontTx/>
              <a:buNone/>
              <a:defRPr cap="all" spc="200" sz="2400">
                <a:solidFill>
                  <a:srgbClr val="637052"/>
                </a:solidFill>
                <a:latin typeface="Calibri Light"/>
                <a:ea typeface="Calibri Light"/>
                <a:cs typeface="Calibri Light"/>
                <a:sym typeface="Calibri Light"/>
              </a:defRPr>
            </a:lvl1pPr>
            <a:lvl2pPr marL="0" indent="457200">
              <a:buClrTx/>
              <a:buSzTx/>
              <a:buFontTx/>
              <a:buNone/>
              <a:defRPr cap="all" spc="200" sz="2400">
                <a:solidFill>
                  <a:srgbClr val="637052"/>
                </a:solidFill>
                <a:latin typeface="Calibri Light"/>
                <a:ea typeface="Calibri Light"/>
                <a:cs typeface="Calibri Light"/>
                <a:sym typeface="Calibri Light"/>
              </a:defRPr>
            </a:lvl2pPr>
            <a:lvl3pPr marL="0" indent="914400">
              <a:buClrTx/>
              <a:buSzTx/>
              <a:buFontTx/>
              <a:buNone/>
              <a:defRPr cap="all" spc="200" sz="2400">
                <a:solidFill>
                  <a:srgbClr val="637052"/>
                </a:solidFill>
                <a:latin typeface="Calibri Light"/>
                <a:ea typeface="Calibri Light"/>
                <a:cs typeface="Calibri Light"/>
                <a:sym typeface="Calibri Light"/>
              </a:defRPr>
            </a:lvl3pPr>
            <a:lvl4pPr marL="0" indent="1371600">
              <a:buClrTx/>
              <a:buSzTx/>
              <a:buFontTx/>
              <a:buNone/>
              <a:defRPr cap="all" spc="200" sz="2400">
                <a:solidFill>
                  <a:srgbClr val="637052"/>
                </a:solidFill>
                <a:latin typeface="Calibri Light"/>
                <a:ea typeface="Calibri Light"/>
                <a:cs typeface="Calibri Light"/>
                <a:sym typeface="Calibri Light"/>
              </a:defRPr>
            </a:lvl4pPr>
            <a:lvl5pPr marL="0" indent="1828800">
              <a:buClrTx/>
              <a:buSzTx/>
              <a:buFontTx/>
              <a:buNone/>
              <a:defRPr cap="all" spc="200" sz="2400">
                <a:solidFill>
                  <a:srgbClr val="637052"/>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27" name="Straight Connector 8"/>
          <p:cNvSpPr/>
          <p:nvPr/>
        </p:nvSpPr>
        <p:spPr>
          <a:xfrm>
            <a:off x="1207657" y="4343400"/>
            <a:ext cx="9875521" cy="0"/>
          </a:xfrm>
          <a:prstGeom prst="line">
            <a:avLst/>
          </a:prstGeom>
          <a:ln w="6350">
            <a:solidFill>
              <a:srgbClr val="808080"/>
            </a:solidFill>
          </a:ln>
        </p:spPr>
        <p:txBody>
          <a:bodyPr lIns="45719" rIns="45719"/>
          <a:lstStyle/>
          <a:p>
            <a:pP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5" name="Title Text"/>
          <p:cNvSpPr txBox="1"/>
          <p:nvPr>
            <p:ph type="title"/>
          </p:nvPr>
        </p:nvSpPr>
        <p:spPr>
          <a:prstGeom prst="rect">
            <a:avLst/>
          </a:prstGeom>
        </p:spPr>
        <p:txBody>
          <a:bodyPr/>
          <a:lstStyle/>
          <a:p>
            <a:pPr/>
            <a:r>
              <a:t>Title Text</a:t>
            </a:r>
          </a:p>
        </p:txBody>
      </p:sp>
      <p:sp>
        <p:nvSpPr>
          <p:cNvPr id="36" name="Body Level One…"/>
          <p:cNvSpPr txBox="1"/>
          <p:nvPr>
            <p:ph type="body" sz="half" idx="1"/>
          </p:nvPr>
        </p:nvSpPr>
        <p:spPr>
          <a:xfrm>
            <a:off x="1097278" y="1845734"/>
            <a:ext cx="4937761" cy="40233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4" name="Slide Title"/>
          <p:cNvSpPr txBox="1"/>
          <p:nvPr>
            <p:ph type="title" hasCustomPrompt="1"/>
          </p:nvPr>
        </p:nvSpPr>
        <p:spPr>
          <a:prstGeom prst="rect">
            <a:avLst/>
          </a:prstGeom>
        </p:spPr>
        <p:txBody>
          <a:bodyPr/>
          <a:lstStyle/>
          <a:p>
            <a:pPr/>
            <a:r>
              <a:t>Slide Title</a:t>
            </a:r>
          </a:p>
        </p:txBody>
      </p:sp>
      <p:sp>
        <p:nvSpPr>
          <p:cNvPr id="45" name="Body Level One…"/>
          <p:cNvSpPr txBox="1"/>
          <p:nvPr>
            <p:ph type="body" sz="quarter" idx="1" hasCustomPrompt="1"/>
          </p:nvPr>
        </p:nvSpPr>
        <p:spPr>
          <a:xfrm>
            <a:off x="603250" y="1186480"/>
            <a:ext cx="10985500" cy="467391"/>
          </a:xfrm>
          <a:prstGeom prst="rect">
            <a:avLst/>
          </a:prstGeom>
        </p:spPr>
        <p:txBody>
          <a:bodyPr lIns="45718" tIns="45718" rIns="45718" bIns="45718"/>
          <a:lstStyle>
            <a:lvl1pPr marL="0" indent="0" defTabSz="825500">
              <a:lnSpc>
                <a:spcPct val="100000"/>
              </a:lnSpc>
              <a:spcBef>
                <a:spcPts val="200"/>
              </a:spcBef>
              <a:buClrTx/>
              <a:buSzTx/>
              <a:buFontTx/>
              <a:buNone/>
              <a:defRPr b="1" sz="2700"/>
            </a:lvl1pPr>
            <a:lvl2pPr marL="475487" indent="-274319" defTabSz="825500">
              <a:lnSpc>
                <a:spcPct val="100000"/>
              </a:lnSpc>
              <a:spcBef>
                <a:spcPts val="200"/>
              </a:spcBef>
              <a:buClrTx/>
              <a:buFontTx/>
              <a:defRPr b="1" sz="2700"/>
            </a:lvl2pPr>
            <a:lvl3pPr marL="736745" indent="-352697" defTabSz="825500">
              <a:lnSpc>
                <a:spcPct val="100000"/>
              </a:lnSpc>
              <a:spcBef>
                <a:spcPts val="200"/>
              </a:spcBef>
              <a:buClrTx/>
              <a:buFontTx/>
              <a:defRPr b="1" sz="2700"/>
            </a:lvl3pPr>
            <a:lvl4pPr marL="919625" indent="-352697" defTabSz="825500">
              <a:lnSpc>
                <a:spcPct val="100000"/>
              </a:lnSpc>
              <a:spcBef>
                <a:spcPts val="200"/>
              </a:spcBef>
              <a:buClrTx/>
              <a:buFontTx/>
              <a:defRPr b="1" sz="2700"/>
            </a:lvl4pPr>
            <a:lvl5pPr marL="1102505" indent="-352697" defTabSz="825500">
              <a:lnSpc>
                <a:spcPct val="100000"/>
              </a:lnSpc>
              <a:spcBef>
                <a:spcPts val="200"/>
              </a:spcBef>
              <a:buClrTx/>
              <a:buFontTx/>
              <a:defRPr b="1" sz="2700"/>
            </a:lvl5pPr>
          </a:lstStyle>
          <a:p>
            <a:pPr/>
            <a:r>
              <a:t>Slide Subtitle</a:t>
            </a:r>
          </a:p>
          <a:p>
            <a:pPr lvl="1"/>
            <a:r>
              <a:t/>
            </a:r>
          </a:p>
          <a:p>
            <a:pPr lvl="2"/>
            <a:r>
              <a:t/>
            </a:r>
          </a:p>
          <a:p>
            <a:pPr lvl="3"/>
            <a:r>
              <a:t/>
            </a:r>
          </a:p>
          <a:p>
            <a:pPr lvl="4"/>
            <a:r>
              <a:t/>
            </a:r>
          </a:p>
        </p:txBody>
      </p:sp>
      <p:sp>
        <p:nvSpPr>
          <p:cNvPr id="46" name="Body Level One…"/>
          <p:cNvSpPr txBox="1"/>
          <p:nvPr>
            <p:ph type="body" idx="21" hasCustomPrompt="1"/>
          </p:nvPr>
        </p:nvSpPr>
        <p:spPr>
          <a:xfrm>
            <a:off x="1097280" y="1845734"/>
            <a:ext cx="10058401" cy="4023360"/>
          </a:xfrm>
          <a:prstGeom prst="rect">
            <a:avLst/>
          </a:prstGeom>
        </p:spPr>
        <p:txBody>
          <a:bodyPr/>
          <a:lstStyle/>
          <a:p>
            <a:pPr/>
            <a:r>
              <a:t>Slide bullet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54" name="Body Level One…"/>
          <p:cNvSpPr txBox="1"/>
          <p:nvPr>
            <p:ph type="body" sz="quarter" idx="1" hasCustomPrompt="1"/>
          </p:nvPr>
        </p:nvSpPr>
        <p:spPr>
          <a:xfrm>
            <a:off x="603250" y="1186480"/>
            <a:ext cx="4889500" cy="467391"/>
          </a:xfrm>
          <a:prstGeom prst="rect">
            <a:avLst/>
          </a:prstGeom>
        </p:spPr>
        <p:txBody>
          <a:bodyPr lIns="45718" tIns="45718" rIns="45718" bIns="45718"/>
          <a:lstStyle>
            <a:lvl1pPr marL="0" indent="0" defTabSz="825500">
              <a:lnSpc>
                <a:spcPct val="100000"/>
              </a:lnSpc>
              <a:spcBef>
                <a:spcPts val="200"/>
              </a:spcBef>
              <a:buClrTx/>
              <a:buSzTx/>
              <a:buFontTx/>
              <a:buNone/>
              <a:defRPr b="1" sz="2700"/>
            </a:lvl1pPr>
            <a:lvl2pPr marL="475487" indent="-274319" defTabSz="825500">
              <a:lnSpc>
                <a:spcPct val="100000"/>
              </a:lnSpc>
              <a:spcBef>
                <a:spcPts val="200"/>
              </a:spcBef>
              <a:buClrTx/>
              <a:buFontTx/>
              <a:defRPr b="1" sz="2700"/>
            </a:lvl2pPr>
            <a:lvl3pPr marL="736745" indent="-352697" defTabSz="825500">
              <a:lnSpc>
                <a:spcPct val="100000"/>
              </a:lnSpc>
              <a:spcBef>
                <a:spcPts val="200"/>
              </a:spcBef>
              <a:buClrTx/>
              <a:buFontTx/>
              <a:defRPr b="1" sz="2700"/>
            </a:lvl3pPr>
            <a:lvl4pPr marL="919625" indent="-352697" defTabSz="825500">
              <a:lnSpc>
                <a:spcPct val="100000"/>
              </a:lnSpc>
              <a:spcBef>
                <a:spcPts val="200"/>
              </a:spcBef>
              <a:buClrTx/>
              <a:buFontTx/>
              <a:defRPr b="1" sz="2700"/>
            </a:lvl4pPr>
            <a:lvl5pPr marL="1102505" indent="-352697" defTabSz="825500">
              <a:lnSpc>
                <a:spcPct val="100000"/>
              </a:lnSpc>
              <a:spcBef>
                <a:spcPts val="200"/>
              </a:spcBef>
              <a:buClrTx/>
              <a:buFontTx/>
              <a:defRPr b="1" sz="2700"/>
            </a:lvl5pPr>
          </a:lstStyle>
          <a:p>
            <a:pPr/>
            <a:r>
              <a:t>Slide Subtitle</a:t>
            </a:r>
          </a:p>
          <a:p>
            <a:pPr lvl="1"/>
            <a:r>
              <a:t/>
            </a:r>
          </a:p>
          <a:p>
            <a:pPr lvl="2"/>
            <a:r>
              <a:t/>
            </a:r>
          </a:p>
          <a:p>
            <a:pPr lvl="3"/>
            <a:r>
              <a:t/>
            </a:r>
          </a:p>
          <a:p>
            <a:pPr lvl="4"/>
            <a:r>
              <a:t/>
            </a:r>
          </a:p>
        </p:txBody>
      </p:sp>
      <p:sp>
        <p:nvSpPr>
          <p:cNvPr id="55" name="Body Level One…"/>
          <p:cNvSpPr txBox="1"/>
          <p:nvPr>
            <p:ph type="body" sz="half" idx="21" hasCustomPrompt="1"/>
          </p:nvPr>
        </p:nvSpPr>
        <p:spPr>
          <a:xfrm>
            <a:off x="603250" y="2124251"/>
            <a:ext cx="4889500" cy="4128316"/>
          </a:xfrm>
          <a:prstGeom prst="rect">
            <a:avLst/>
          </a:prstGeom>
        </p:spPr>
        <p:txBody>
          <a:bodyPr/>
          <a:lstStyle/>
          <a:p>
            <a:pPr/>
            <a:r>
              <a:t>Slide bullet text</a:t>
            </a:r>
          </a:p>
        </p:txBody>
      </p:sp>
      <p:sp>
        <p:nvSpPr>
          <p:cNvPr id="56" name="Bowl of pappardelle pasta with parsley butter, roasted hazelnuts and shaved parmesan cheese"/>
          <p:cNvSpPr/>
          <p:nvPr>
            <p:ph type="pic" idx="22"/>
          </p:nvPr>
        </p:nvSpPr>
        <p:spPr>
          <a:xfrm>
            <a:off x="6096000" y="-203633"/>
            <a:ext cx="5458437" cy="7277917"/>
          </a:xfrm>
          <a:prstGeom prst="rect">
            <a:avLst/>
          </a:prstGeom>
        </p:spPr>
        <p:txBody>
          <a:bodyPr lIns="91439" tIns="45719" rIns="91439" bIns="45719">
            <a:noAutofit/>
          </a:bodyPr>
          <a:lstStyle/>
          <a:p>
            <a:pPr/>
          </a:p>
        </p:txBody>
      </p:sp>
      <p:sp>
        <p:nvSpPr>
          <p:cNvPr id="57" name="Slide Title"/>
          <p:cNvSpPr txBox="1"/>
          <p:nvPr>
            <p:ph type="title" hasCustomPrompt="1"/>
          </p:nvPr>
        </p:nvSpPr>
        <p:spPr>
          <a:xfrm>
            <a:off x="603250" y="539750"/>
            <a:ext cx="4889500" cy="717550"/>
          </a:xfrm>
          <a:prstGeom prst="rect">
            <a:avLst/>
          </a:prstGeom>
        </p:spPr>
        <p:txBody>
          <a:bodyPr/>
          <a:lstStyle/>
          <a:p>
            <a:pPr/>
            <a:r>
              <a:t>Slide Title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5" name="Slide Title"/>
          <p:cNvSpPr txBox="1"/>
          <p:nvPr>
            <p:ph type="title" hasCustomPrompt="1"/>
          </p:nvPr>
        </p:nvSpPr>
        <p:spPr>
          <a:xfrm>
            <a:off x="603250" y="539750"/>
            <a:ext cx="10985500" cy="717474"/>
          </a:xfrm>
          <a:prstGeom prst="rect">
            <a:avLst/>
          </a:prstGeom>
        </p:spPr>
        <p:txBody>
          <a:bodyPr/>
          <a:lstStyle/>
          <a:p>
            <a:pPr/>
            <a:r>
              <a:t>Slide Title</a:t>
            </a:r>
          </a:p>
        </p:txBody>
      </p:sp>
      <p:sp>
        <p:nvSpPr>
          <p:cNvPr id="66" name="Body Level One…"/>
          <p:cNvSpPr txBox="1"/>
          <p:nvPr>
            <p:ph type="body" sz="quarter" idx="1" hasCustomPrompt="1"/>
          </p:nvPr>
        </p:nvSpPr>
        <p:spPr>
          <a:xfrm>
            <a:off x="603250" y="1186480"/>
            <a:ext cx="10985500" cy="467391"/>
          </a:xfrm>
          <a:prstGeom prst="rect">
            <a:avLst/>
          </a:prstGeom>
        </p:spPr>
        <p:txBody>
          <a:bodyPr lIns="45718" tIns="45718" rIns="45718" bIns="45718"/>
          <a:lstStyle>
            <a:lvl1pPr marL="0" indent="0" defTabSz="825500">
              <a:lnSpc>
                <a:spcPct val="100000"/>
              </a:lnSpc>
              <a:spcBef>
                <a:spcPts val="200"/>
              </a:spcBef>
              <a:buClrTx/>
              <a:buSzTx/>
              <a:buFontTx/>
              <a:buNone/>
              <a:defRPr b="1" sz="2700"/>
            </a:lvl1pPr>
            <a:lvl2pPr marL="475487" indent="-274319" defTabSz="825500">
              <a:lnSpc>
                <a:spcPct val="100000"/>
              </a:lnSpc>
              <a:spcBef>
                <a:spcPts val="200"/>
              </a:spcBef>
              <a:buClrTx/>
              <a:buFontTx/>
              <a:defRPr b="1" sz="2700"/>
            </a:lvl2pPr>
            <a:lvl3pPr marL="736745" indent="-352697" defTabSz="825500">
              <a:lnSpc>
                <a:spcPct val="100000"/>
              </a:lnSpc>
              <a:spcBef>
                <a:spcPts val="200"/>
              </a:spcBef>
              <a:buClrTx/>
              <a:buFontTx/>
              <a:defRPr b="1" sz="2700"/>
            </a:lvl3pPr>
            <a:lvl4pPr marL="919625" indent="-352697" defTabSz="825500">
              <a:lnSpc>
                <a:spcPct val="100000"/>
              </a:lnSpc>
              <a:spcBef>
                <a:spcPts val="200"/>
              </a:spcBef>
              <a:buClrTx/>
              <a:buFontTx/>
              <a:defRPr b="1" sz="2700"/>
            </a:lvl4pPr>
            <a:lvl5pPr marL="1102505" indent="-352697" defTabSz="825500">
              <a:lnSpc>
                <a:spcPct val="100000"/>
              </a:lnSpc>
              <a:spcBef>
                <a:spcPts val="200"/>
              </a:spcBef>
              <a:buClrTx/>
              <a:buFontTx/>
              <a:defRPr b="1" sz="2700"/>
            </a:lvl5pPr>
          </a:lstStyle>
          <a:p>
            <a:pPr/>
            <a:r>
              <a:t>Slide Subtitle</a:t>
            </a:r>
          </a:p>
          <a:p>
            <a:pPr lvl="1"/>
            <a:r>
              <a:t/>
            </a:r>
          </a:p>
          <a:p>
            <a:pPr lvl="2"/>
            <a:r>
              <a:t/>
            </a:r>
          </a:p>
          <a:p>
            <a:pPr lvl="3"/>
            <a:r>
              <a:t/>
            </a:r>
          </a:p>
          <a:p>
            <a:pPr lvl="4"/>
            <a:r>
              <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6"/>
          <p:cNvSpPr/>
          <p:nvPr/>
        </p:nvSpPr>
        <p:spPr>
          <a:xfrm>
            <a:off x="1" y="6400800"/>
            <a:ext cx="12192001" cy="457200"/>
          </a:xfrm>
          <a:prstGeom prst="rect">
            <a:avLst/>
          </a:prstGeom>
          <a:solidFill>
            <a:schemeClr val="accent2"/>
          </a:solidFill>
          <a:ln w="12700">
            <a:miter lim="400000"/>
          </a:ln>
        </p:spPr>
        <p:txBody>
          <a:bodyPr lIns="45719" rIns="45719"/>
          <a:lstStyle/>
          <a:p>
            <a:pPr>
              <a:defRPr>
                <a:solidFill>
                  <a:srgbClr val="FFFFFF"/>
                </a:solidFill>
              </a:defRPr>
            </a:pPr>
          </a:p>
        </p:txBody>
      </p:sp>
      <p:sp>
        <p:nvSpPr>
          <p:cNvPr id="3" name="Rectangle 8"/>
          <p:cNvSpPr/>
          <p:nvPr/>
        </p:nvSpPr>
        <p:spPr>
          <a:xfrm>
            <a:off x="-1" y="6334316"/>
            <a:ext cx="12192003" cy="65999"/>
          </a:xfrm>
          <a:prstGeom prst="rect">
            <a:avLst/>
          </a:prstGeom>
          <a:solidFill>
            <a:schemeClr val="accent1"/>
          </a:solidFill>
          <a:ln w="12700">
            <a:miter lim="400000"/>
          </a:ln>
        </p:spPr>
        <p:txBody>
          <a:bodyPr lIns="45719" rIns="45719"/>
          <a:lstStyle/>
          <a:p>
            <a:pPr>
              <a:defRPr>
                <a:solidFill>
                  <a:srgbClr val="FFFFFF"/>
                </a:solidFill>
              </a:defRPr>
            </a:pPr>
          </a:p>
        </p:txBody>
      </p:sp>
      <p:sp>
        <p:nvSpPr>
          <p:cNvPr id="4" name="Straight Connector 9"/>
          <p:cNvSpPr/>
          <p:nvPr/>
        </p:nvSpPr>
        <p:spPr>
          <a:xfrm>
            <a:off x="1193532" y="1737845"/>
            <a:ext cx="9966961" cy="1"/>
          </a:xfrm>
          <a:prstGeom prst="line">
            <a:avLst/>
          </a:prstGeom>
          <a:ln w="6350">
            <a:solidFill>
              <a:srgbClr val="808080"/>
            </a:solidFill>
          </a:ln>
        </p:spPr>
        <p:txBody>
          <a:bodyPr lIns="45719" rIns="45719"/>
          <a:lstStyle/>
          <a:p>
            <a:pPr/>
          </a:p>
        </p:txBody>
      </p:sp>
      <p:sp>
        <p:nvSpPr>
          <p:cNvPr id="5" name="Title Text"/>
          <p:cNvSpPr txBox="1"/>
          <p:nvPr>
            <p:ph type="title"/>
          </p:nvPr>
        </p:nvSpPr>
        <p:spPr>
          <a:xfrm>
            <a:off x="1097280" y="286603"/>
            <a:ext cx="10058401" cy="145075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6" name="Body Level One…"/>
          <p:cNvSpPr txBox="1"/>
          <p:nvPr>
            <p:ph type="body" idx="1"/>
          </p:nvPr>
        </p:nvSpPr>
        <p:spPr>
          <a:xfrm>
            <a:off x="1097280" y="1845734"/>
            <a:ext cx="10058401" cy="402336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10979606" y="6528092"/>
            <a:ext cx="232877" cy="228512"/>
          </a:xfrm>
          <a:prstGeom prst="rect">
            <a:avLst/>
          </a:prstGeom>
          <a:ln w="12700">
            <a:miter lim="400000"/>
          </a:ln>
        </p:spPr>
        <p:txBody>
          <a:bodyPr wrap="none" lIns="45719" rIns="45719" anchor="ctr">
            <a:spAutoFit/>
          </a:bodyPr>
          <a:lstStyle>
            <a:lvl1pPr algn="r">
              <a:defRPr sz="10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1pPr>
      <a:lvl2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2pPr>
      <a:lvl3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3pPr>
      <a:lvl4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4pPr>
      <a:lvl5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5pPr>
      <a:lvl6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6pPr>
      <a:lvl7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7pPr>
      <a:lvl8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8pPr>
      <a:lvl9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9pPr>
    </p:titleStyle>
    <p:bodyStyle>
      <a:lvl1pPr marL="91439" marR="0" indent="-91439" algn="l" defTabSz="914400" rtl="0" latinLnBrk="0">
        <a:lnSpc>
          <a:spcPct val="90000"/>
        </a:lnSpc>
        <a:spcBef>
          <a:spcPts val="1200"/>
        </a:spcBef>
        <a:spcAft>
          <a:spcPts val="0"/>
        </a:spcAft>
        <a:buClr>
          <a:schemeClr val="accent1"/>
        </a:buClr>
        <a:buSzPct val="100000"/>
        <a:buFont typeface="Calibri"/>
        <a:buChar char=" "/>
        <a:tabLst/>
        <a:defRPr b="0" baseline="0" cap="none" i="0" spc="0" strike="noStrike" sz="2000" u="none">
          <a:solidFill>
            <a:srgbClr val="404040"/>
          </a:solidFill>
          <a:uFillTx/>
          <a:latin typeface="+mn-lt"/>
          <a:ea typeface="+mn-ea"/>
          <a:cs typeface="+mn-cs"/>
          <a:sym typeface="Calibri"/>
        </a:defRPr>
      </a:lvl1pPr>
      <a:lvl2pPr marL="404368" marR="0" indent="-203200"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2pPr>
      <a:lvl3pPr marL="645305" marR="0" indent="-261257"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3pPr>
      <a:lvl4pPr marL="828185" marR="0" indent="-261257"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4pPr>
      <a:lvl5pPr marL="1011065" marR="0" indent="-261257"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5pPr>
      <a:lvl6pPr marL="1197971" marR="0" indent="-326571"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6pPr>
      <a:lvl7pPr marL="1397971" marR="0" indent="-326571"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7pPr>
      <a:lvl8pPr marL="1597971" marR="0" indent="-326571"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8pPr>
      <a:lvl9pPr marL="1797971" marR="0" indent="-326571"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geeksforgeeks.org/computer-networks/internet-of-things-and-careers-in-iot/"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ieeexplore.ieee.org/stamp/stamp.jsp?arnumber=10584526" TargetMode="External"/><Relationship Id="rId3" Type="http://schemas.openxmlformats.org/officeDocument/2006/relationships/hyperlink" Target="https://www.researchgate.net/publication/381715670"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ieeexplore.ieee.org/document/8906997" TargetMode="External"/></Relationships>

</file>

<file path=ppt/slides/_rels/slide8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ieeexplore.ieee.org/document/11197417" TargetMode="External"/><Relationship Id="rId3" Type="http://schemas.openxmlformats.org/officeDocument/2006/relationships/hyperlink" Target="https://ieeexplore.ieee.org/document/10271964" TargetMode="External"/><Relationship Id="rId4" Type="http://schemas.openxmlformats.org/officeDocument/2006/relationships/hyperlink" Target="https://dl.acm.org/doi/10.1145/2939672.2939785" TargetMode="External"/><Relationship Id="rId5" Type="http://schemas.openxmlformats.org/officeDocument/2006/relationships/hyperlink" Target="https://developers.google.com/machine-learning/crash-course/classification/roc-and-auc"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Title 1"/>
          <p:cNvSpPr txBox="1"/>
          <p:nvPr>
            <p:ph type="title"/>
          </p:nvPr>
        </p:nvSpPr>
        <p:spPr>
          <a:xfrm>
            <a:off x="1097280" y="758951"/>
            <a:ext cx="10058401" cy="3566161"/>
          </a:xfrm>
          <a:prstGeom prst="rect">
            <a:avLst/>
          </a:prstGeom>
        </p:spPr>
        <p:txBody>
          <a:bodyPr/>
          <a:lstStyle/>
          <a:p>
            <a:pPr>
              <a:defRPr spc="-100">
                <a:latin typeface="Times New Roman"/>
                <a:ea typeface="Times New Roman"/>
                <a:cs typeface="Times New Roman"/>
                <a:sym typeface="Times New Roman"/>
              </a:defRPr>
            </a:pPr>
            <a:r>
              <a:t>Edge AI in IoT</a:t>
            </a:r>
            <a:br/>
          </a:p>
        </p:txBody>
      </p:sp>
      <p:sp>
        <p:nvSpPr>
          <p:cNvPr id="77" name="Subtitle 2"/>
          <p:cNvSpPr txBox="1"/>
          <p:nvPr>
            <p:ph type="body" sz="quarter" idx="1"/>
          </p:nvPr>
        </p:nvSpPr>
        <p:spPr>
          <a:prstGeom prst="rect">
            <a:avLst/>
          </a:prstGeom>
        </p:spPr>
        <p:txBody>
          <a:bodyPr/>
          <a:lstStyle/>
          <a:p>
            <a:pPr>
              <a:defRPr>
                <a:latin typeface="Times New Roman"/>
                <a:ea typeface="Times New Roman"/>
                <a:cs typeface="Times New Roman"/>
                <a:sym typeface="Times New Roman"/>
              </a:defRPr>
            </a:pPr>
            <a:r>
              <a:t>Rajan Samar -IMT2023616</a:t>
            </a:r>
          </a:p>
          <a:p>
            <a:pPr>
              <a:defRPr>
                <a:latin typeface="Times New Roman"/>
                <a:ea typeface="Times New Roman"/>
                <a:cs typeface="Times New Roman"/>
                <a:sym typeface="Times New Roman"/>
              </a:defRPr>
            </a:pPr>
            <a:r>
              <a:t>TANMAY kUMAR -IMT2023593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itle 1"/>
          <p:cNvSpPr txBox="1"/>
          <p:nvPr>
            <p:ph type="title"/>
          </p:nvPr>
        </p:nvSpPr>
        <p:spPr>
          <a:xfrm>
            <a:off x="1097280" y="286603"/>
            <a:ext cx="10058401" cy="1450757"/>
          </a:xfrm>
          <a:prstGeom prst="rect">
            <a:avLst/>
          </a:prstGeom>
        </p:spPr>
        <p:txBody>
          <a:bodyPr/>
          <a:lstStyle/>
          <a:p>
            <a:pPr/>
          </a:p>
        </p:txBody>
      </p:sp>
      <p:pic>
        <p:nvPicPr>
          <p:cNvPr id="106" name="Content Placeholder 4" descr="Content Placeholder 4"/>
          <p:cNvPicPr>
            <a:picLocks noChangeAspect="1"/>
          </p:cNvPicPr>
          <p:nvPr/>
        </p:nvPicPr>
        <p:blipFill>
          <a:blip r:embed="rId2">
            <a:extLst/>
          </a:blip>
          <a:stretch>
            <a:fillRect/>
          </a:stretch>
        </p:blipFill>
        <p:spPr>
          <a:xfrm>
            <a:off x="1022555" y="629275"/>
            <a:ext cx="9918162" cy="559944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itle 1"/>
          <p:cNvSpPr txBox="1"/>
          <p:nvPr>
            <p:ph type="title"/>
          </p:nvPr>
        </p:nvSpPr>
        <p:spPr>
          <a:xfrm>
            <a:off x="1097280" y="286603"/>
            <a:ext cx="10058401" cy="1450757"/>
          </a:xfrm>
          <a:prstGeom prst="rect">
            <a:avLst/>
          </a:prstGeom>
        </p:spPr>
        <p:txBody>
          <a:bodyPr/>
          <a:lstStyle>
            <a:lvl1pPr>
              <a:defRPr spc="-100"/>
            </a:lvl1pPr>
          </a:lstStyle>
          <a:p>
            <a:pPr/>
            <a:r>
              <a:t>Why to Use Edge AI in Energy Sector?</a:t>
            </a:r>
          </a:p>
        </p:txBody>
      </p:sp>
      <p:sp>
        <p:nvSpPr>
          <p:cNvPr id="109" name="Content Placeholder 2"/>
          <p:cNvSpPr txBox="1"/>
          <p:nvPr>
            <p:ph type="body" idx="1"/>
          </p:nvPr>
        </p:nvSpPr>
        <p:spPr>
          <a:xfrm>
            <a:off x="1097280" y="1845734"/>
            <a:ext cx="10058401" cy="4023360"/>
          </a:xfrm>
          <a:prstGeom prst="rect">
            <a:avLst/>
          </a:prstGeom>
        </p:spPr>
        <p:txBody>
          <a:bodyPr/>
          <a:lstStyle/>
          <a:p>
            <a:pPr/>
            <a:r>
              <a:t>Energy management requires </a:t>
            </a:r>
            <a:r>
              <a:rPr b="1"/>
              <a:t>real-time</a:t>
            </a:r>
            <a:r>
              <a:t> decisions (load shifting, switching devices off/on at peak times).</a:t>
            </a:r>
          </a:p>
          <a:p>
            <a:pPr/>
            <a:r>
              <a:t>Reduces cloud dependency — ideal for places with unstable internet.</a:t>
            </a:r>
          </a:p>
          <a:p>
            <a:pPr/>
            <a:r>
              <a:t>Ensures privacy of energy usage patterns.</a:t>
            </a:r>
          </a:p>
          <a:p>
            <a:pPr/>
            <a:r>
              <a:t>Cuts down operating costs by avoiding constant high-bandwidth streaming.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itle 1"/>
          <p:cNvSpPr txBox="1"/>
          <p:nvPr>
            <p:ph type="title"/>
          </p:nvPr>
        </p:nvSpPr>
        <p:spPr>
          <a:xfrm>
            <a:off x="1097280" y="286603"/>
            <a:ext cx="10058401" cy="1450757"/>
          </a:xfrm>
          <a:prstGeom prst="rect">
            <a:avLst/>
          </a:prstGeom>
        </p:spPr>
        <p:txBody>
          <a:bodyPr/>
          <a:lstStyle>
            <a:lvl1pPr>
              <a:defRPr spc="-100"/>
            </a:lvl1pPr>
          </a:lstStyle>
          <a:p>
            <a:pPr/>
            <a:r>
              <a:t>AI-Driven Energy Management System (ADEMS)</a:t>
            </a:r>
          </a:p>
        </p:txBody>
      </p:sp>
      <p:pic>
        <p:nvPicPr>
          <p:cNvPr id="112" name="Content Placeholder 14" descr="Content Placeholder 14"/>
          <p:cNvPicPr>
            <a:picLocks noChangeAspect="1"/>
          </p:cNvPicPr>
          <p:nvPr/>
        </p:nvPicPr>
        <p:blipFill>
          <a:blip r:embed="rId2">
            <a:extLst/>
          </a:blip>
          <a:stretch>
            <a:fillRect/>
          </a:stretch>
        </p:blipFill>
        <p:spPr>
          <a:xfrm>
            <a:off x="268058" y="2310581"/>
            <a:ext cx="11741917" cy="308733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IDS (Intrusion Detection System)</a:t>
            </a:r>
          </a:p>
        </p:txBody>
      </p:sp>
      <p:sp>
        <p:nvSpPr>
          <p:cNvPr id="115" name="Content Placeholder 2"/>
          <p:cNvSpPr txBox="1"/>
          <p:nvPr>
            <p:ph type="body" idx="1"/>
          </p:nvPr>
        </p:nvSpPr>
        <p:spPr>
          <a:xfrm>
            <a:off x="1097280" y="1845734"/>
            <a:ext cx="10058401" cy="4023360"/>
          </a:xfrm>
          <a:prstGeom prst="rect">
            <a:avLst/>
          </a:prstGeom>
        </p:spPr>
        <p:txBody>
          <a:bodyPr lIns="45719" tIns="45719" rIns="45719" bIns="45719"/>
          <a:lstStyle/>
          <a:p>
            <a:pPr>
              <a:defRPr>
                <a:latin typeface="Nunito"/>
                <a:ea typeface="Nunito"/>
                <a:cs typeface="Nunito"/>
                <a:sym typeface="Nunito"/>
              </a:defRPr>
            </a:pPr>
            <a:r>
              <a:t>Intrusion is when an attacker gets unauthorized access to a device, network, or system. Cyber criminals use advanced techniques to sneak into organizations without being detected.</a:t>
            </a:r>
          </a:p>
          <a:p>
            <a:pPr>
              <a:defRPr>
                <a:latin typeface="Nunito"/>
                <a:ea typeface="Nunito"/>
                <a:cs typeface="Nunito"/>
                <a:sym typeface="Nunito"/>
              </a:defRPr>
            </a:pPr>
            <a:r>
              <a:t>Intrusion Detection System (IDS) observes network traffic for malicious transactions and sends immediate alerts when it is observed. </a:t>
            </a:r>
          </a:p>
          <a:p>
            <a:pPr>
              <a:defRPr>
                <a:latin typeface="Nunito"/>
                <a:ea typeface="Nunito"/>
                <a:cs typeface="Nunito"/>
                <a:sym typeface="Nunito"/>
              </a:defRPr>
            </a:pPr>
            <a:r>
              <a:t>It is software that checks a network or system for malicious activities or policy violations.</a:t>
            </a:r>
          </a:p>
          <a:p>
            <a:pPr>
              <a:defRPr>
                <a:latin typeface="Nunito"/>
                <a:ea typeface="Nunito"/>
                <a:cs typeface="Nunito"/>
                <a:sym typeface="Nunito"/>
              </a:defRPr>
            </a:pPr>
            <a:r>
              <a:t> Each illegal activity or violation is often recorded either centrally using an SIEM system or notified to an administration. </a:t>
            </a:r>
          </a:p>
          <a:p>
            <a:pPr>
              <a:defRPr>
                <a:latin typeface="Nunito"/>
                <a:ea typeface="Nunito"/>
                <a:cs typeface="Nunito"/>
                <a:sym typeface="Nunito"/>
              </a:defRPr>
            </a:pPr>
            <a:r>
              <a:t>IDS monitors a network or system for malicious activity and protects a computer network from unauthorized access from users, including perhaps insiders.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Working of IDS</a:t>
            </a:r>
          </a:p>
        </p:txBody>
      </p:sp>
      <p:sp>
        <p:nvSpPr>
          <p:cNvPr id="118" name="Content Placeholder 2"/>
          <p:cNvSpPr txBox="1"/>
          <p:nvPr>
            <p:ph type="body" idx="1"/>
          </p:nvPr>
        </p:nvSpPr>
        <p:spPr>
          <a:xfrm>
            <a:off x="1097280" y="1845734"/>
            <a:ext cx="10058401" cy="4023360"/>
          </a:xfrm>
          <a:prstGeom prst="rect">
            <a:avLst/>
          </a:prstGeom>
        </p:spPr>
        <p:txBody>
          <a:bodyPr lIns="45719" tIns="45719" rIns="45719" bIns="45719"/>
          <a:lstStyle/>
          <a:p>
            <a:pPr>
              <a:defRPr>
                <a:latin typeface="Nunito"/>
                <a:ea typeface="Nunito"/>
                <a:cs typeface="Nunito"/>
                <a:sym typeface="Nunito"/>
              </a:defRPr>
            </a:pPr>
            <a:r>
              <a:t>An IDS (Intrusion Detection System) monitors the traffic on a computer network to detect any suspicious activity.</a:t>
            </a:r>
          </a:p>
          <a:p>
            <a:pPr>
              <a:defRPr>
                <a:latin typeface="Nunito"/>
                <a:ea typeface="Nunito"/>
                <a:cs typeface="Nunito"/>
                <a:sym typeface="Nunito"/>
              </a:defRPr>
            </a:pPr>
            <a:r>
              <a:t>It analyzes the data flowing through the network to look for patterns and signs of abnormal behavior.</a:t>
            </a:r>
          </a:p>
          <a:p>
            <a:pPr>
              <a:defRPr>
                <a:latin typeface="Nunito"/>
                <a:ea typeface="Nunito"/>
                <a:cs typeface="Nunito"/>
                <a:sym typeface="Nunito"/>
              </a:defRPr>
            </a:pPr>
            <a:r>
              <a:t>The IDS compares the network activity to a set of predefined rules and patterns to identify any activity that might indicate an attack or intrusion.</a:t>
            </a:r>
          </a:p>
          <a:p>
            <a:pPr>
              <a:defRPr>
                <a:latin typeface="Nunito"/>
                <a:ea typeface="Nunito"/>
                <a:cs typeface="Nunito"/>
                <a:sym typeface="Nunito"/>
              </a:defRPr>
            </a:pPr>
            <a:r>
              <a:t>If the IDS detects something that matches one of these rules or patterns, it sends an alert to the system administrator.</a:t>
            </a:r>
          </a:p>
          <a:p>
            <a:pPr>
              <a:defRPr>
                <a:latin typeface="Nunito"/>
                <a:ea typeface="Nunito"/>
                <a:cs typeface="Nunito"/>
                <a:sym typeface="Nunito"/>
              </a:defRPr>
            </a:pPr>
            <a:r>
              <a:t>The system administrator can then investigate the alert and take action to prevent any damage or further intrusion.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itle 1"/>
          <p:cNvSpPr txBox="1"/>
          <p:nvPr>
            <p:ph type="title"/>
          </p:nvPr>
        </p:nvSpPr>
        <p:spPr>
          <a:xfrm>
            <a:off x="1295401" y="717754"/>
            <a:ext cx="9601198" cy="953730"/>
          </a:xfrm>
          <a:prstGeom prst="rect">
            <a:avLst/>
          </a:prstGeom>
        </p:spPr>
        <p:txBody>
          <a:bodyPr/>
          <a:lstStyle>
            <a:lvl1pPr>
              <a:defRPr b="1" spc="-100">
                <a:latin typeface="Nunito"/>
                <a:ea typeface="Nunito"/>
                <a:cs typeface="Nunito"/>
                <a:sym typeface="Nunito"/>
              </a:defRPr>
            </a:lvl1pPr>
          </a:lstStyle>
          <a:p>
            <a:pPr/>
            <a:r>
              <a:t>Classification of IDS</a:t>
            </a:r>
          </a:p>
        </p:txBody>
      </p:sp>
      <p:sp>
        <p:nvSpPr>
          <p:cNvPr id="121" name="Content Placeholder 2"/>
          <p:cNvSpPr txBox="1"/>
          <p:nvPr>
            <p:ph type="body" idx="1"/>
          </p:nvPr>
        </p:nvSpPr>
        <p:spPr>
          <a:xfrm>
            <a:off x="1295400" y="2113934"/>
            <a:ext cx="9601198" cy="3761935"/>
          </a:xfrm>
          <a:prstGeom prst="rect">
            <a:avLst/>
          </a:prstGeom>
        </p:spPr>
        <p:txBody>
          <a:bodyPr lIns="45719" tIns="45719" rIns="45719" bIns="45719"/>
          <a:lstStyle/>
          <a:p>
            <a:pPr algn="just">
              <a:buSzTx/>
              <a:buNone/>
              <a:defRPr sz="1800">
                <a:latin typeface="Nunito"/>
                <a:ea typeface="Nunito"/>
                <a:cs typeface="Nunito"/>
                <a:sym typeface="Nunito"/>
              </a:defRPr>
            </a:pPr>
            <a:r>
              <a:t>Intrusion Detection System are classified into 5 types:</a:t>
            </a:r>
          </a:p>
          <a:p>
            <a:pPr>
              <a:buFont typeface="Arial"/>
              <a:buChar char="•"/>
              <a:defRPr b="1" sz="1800">
                <a:latin typeface="Nunito"/>
                <a:ea typeface="Nunito"/>
                <a:cs typeface="Nunito"/>
                <a:sym typeface="Nunito"/>
              </a:defRPr>
            </a:pPr>
            <a:r>
              <a:t>Network Intrusion Detection System (NIDS):</a:t>
            </a:r>
            <a:r>
              <a:rPr b="0"/>
              <a:t> Network intrusion detection systems (NIDS) are set up at a planned point within the network to examine traffic from all devices on the network. It performs an observation of passing traffic on the entire subnet and matches the traffic that is passed on the subnets to the collection of known attacks. Once an attack is identified or abnormal behavior is observed, the alert can be sent to the administrator. </a:t>
            </a:r>
            <a:endParaRPr b="0"/>
          </a:p>
          <a:p>
            <a:pPr>
              <a:buFont typeface="Arial"/>
              <a:buChar char="•"/>
              <a:defRPr b="1" sz="1800">
                <a:latin typeface="Nunito"/>
                <a:ea typeface="Nunito"/>
                <a:cs typeface="Nunito"/>
                <a:sym typeface="Nunito"/>
              </a:defRPr>
            </a:pPr>
            <a:r>
              <a:t>Host Intrusion Detection System (HIDS):</a:t>
            </a:r>
            <a:r>
              <a:rPr b="0"/>
              <a:t> Host intrusion detection systems (HIDS) run on independent hosts or devices on the network. A HIDS monitors the incoming and outgoing packets from the device only and will alert the administrator if suspicious or malicious activity is detected. It takes a snapshot of existing system files and compares it with the previous snapshot. If the analytical system files were edited or deleted, an alert is sent to the administrator to investigate.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1"/>
          <p:cNvSpPr txBox="1"/>
          <p:nvPr>
            <p:ph type="title"/>
          </p:nvPr>
        </p:nvSpPr>
        <p:spPr>
          <a:xfrm>
            <a:off x="1097280" y="286603"/>
            <a:ext cx="10058401" cy="1450757"/>
          </a:xfrm>
          <a:prstGeom prst="rect">
            <a:avLst/>
          </a:prstGeom>
        </p:spPr>
        <p:txBody>
          <a:bodyPr/>
          <a:lstStyle/>
          <a:p>
            <a:pPr/>
          </a:p>
        </p:txBody>
      </p:sp>
      <p:sp>
        <p:nvSpPr>
          <p:cNvPr id="124" name="Content Placeholder 2"/>
          <p:cNvSpPr txBox="1"/>
          <p:nvPr>
            <p:ph type="body" idx="1"/>
          </p:nvPr>
        </p:nvSpPr>
        <p:spPr>
          <a:xfrm>
            <a:off x="1097280" y="1845734"/>
            <a:ext cx="10058401" cy="4023360"/>
          </a:xfrm>
          <a:prstGeom prst="rect">
            <a:avLst/>
          </a:prstGeom>
        </p:spPr>
        <p:txBody>
          <a:bodyPr/>
          <a:lstStyle/>
          <a:p>
            <a:pPr>
              <a:defRPr b="1">
                <a:latin typeface="Nunito"/>
                <a:ea typeface="Nunito"/>
                <a:cs typeface="Nunito"/>
                <a:sym typeface="Nunito"/>
              </a:defRPr>
            </a:pPr>
            <a:r>
              <a:t>Hybrid Intrusion Detection System:</a:t>
            </a:r>
            <a:r>
              <a:rPr b="0"/>
              <a:t> Hybrid intrusion detection system is made by the combination of two or more approaches to the intrusion detection system. In the hybrid intrusion detection system, the host agent or system data is combined with network information to develop a complete view of the network system. The hybrid intrusion detection system is more effective in comparison to the other intrusion detection system.</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Content Placeholder 2"/>
          <p:cNvSpPr txBox="1"/>
          <p:nvPr>
            <p:ph type="body" idx="1"/>
          </p:nvPr>
        </p:nvSpPr>
        <p:spPr>
          <a:xfrm>
            <a:off x="1295400" y="1435509"/>
            <a:ext cx="9601198" cy="4440359"/>
          </a:xfrm>
          <a:prstGeom prst="rect">
            <a:avLst/>
          </a:prstGeom>
        </p:spPr>
        <p:txBody>
          <a:bodyPr lIns="45719" tIns="45719" rIns="45719" bIns="45719"/>
          <a:lstStyle/>
          <a:p>
            <a:pPr>
              <a:defRPr sz="1800">
                <a:latin typeface="Nunito"/>
                <a:ea typeface="Nunito"/>
                <a:cs typeface="Nunito"/>
                <a:sym typeface="Nunito"/>
              </a:defRPr>
            </a:pPr>
            <a:r>
              <a:t>Application Protocol-Based Intrusion Detection System (APIDS): An application Protocol-based IDS (APIDS) is a system or agent that generally resides within a group of servers. It identifies the intrusions by monitoring and interpreting the communication on application-specific protocols. For example, this would monitor the SQL protocol explicitly to the middleware as it transacts with the database in the web server.</a:t>
            </a:r>
          </a:p>
          <a:p>
            <a:pPr>
              <a:defRPr sz="1800">
                <a:latin typeface="Nunito"/>
                <a:ea typeface="Nunito"/>
                <a:cs typeface="Nunito"/>
                <a:sym typeface="Nunito"/>
              </a:defRPr>
            </a:pPr>
            <a:r>
              <a:t>Protocol-Based Intrusion Detection System (PIDS): It comprises a system or agent that would consistently reside at the front end of a server, controlling and interpreting the protocol between a user/device and the server. It is trying to secure the web server by regularly monitoring the HTTPS protocol stream and accepting the related HTTP protocol. As HTTPS is unencrypted and before instantly entering its web presentation layer then this system would need to reside in this interface, between to use the HTTPS.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itle 1"/>
          <p:cNvSpPr txBox="1"/>
          <p:nvPr>
            <p:ph type="title"/>
          </p:nvPr>
        </p:nvSpPr>
        <p:spPr>
          <a:xfrm>
            <a:off x="1097280" y="286603"/>
            <a:ext cx="10058401" cy="1450757"/>
          </a:xfrm>
          <a:prstGeom prst="rect">
            <a:avLst/>
          </a:prstGeom>
        </p:spPr>
        <p:txBody>
          <a:bodyPr/>
          <a:lstStyle/>
          <a:p>
            <a:pPr/>
          </a:p>
        </p:txBody>
      </p:sp>
      <p:sp>
        <p:nvSpPr>
          <p:cNvPr id="129" name="Content Placeholder 2"/>
          <p:cNvSpPr txBox="1"/>
          <p:nvPr>
            <p:ph type="body" idx="1"/>
          </p:nvPr>
        </p:nvSpPr>
        <p:spPr>
          <a:xfrm>
            <a:off x="1097280" y="1845734"/>
            <a:ext cx="10058401" cy="4023360"/>
          </a:xfrm>
          <a:prstGeom prst="rect">
            <a:avLst/>
          </a:prstGeom>
        </p:spPr>
        <p:txBody>
          <a:bodyPr/>
          <a:lstStyle>
            <a:lvl1pPr>
              <a:defRPr>
                <a:latin typeface="Nunito"/>
                <a:ea typeface="Nunito"/>
                <a:cs typeface="Nunito"/>
                <a:sym typeface="Nunito"/>
              </a:defRPr>
            </a:lvl1pPr>
          </a:lstStyle>
          <a:p>
            <a:pPr/>
            <a:r>
              <a:t>Signature-Based Detection: Signature-based detection checks network packets for known patterns linked to specific threats. A signature-based IDS compares packets to a database of attack signatures and raises an alert if a match is found. Regular updates are needed to detect new threats, but unknown attacks without signatures can bypass this system</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Detection method of IDS</a:t>
            </a:r>
          </a:p>
        </p:txBody>
      </p:sp>
      <p:sp>
        <p:nvSpPr>
          <p:cNvPr id="132" name="Content Placeholder 2"/>
          <p:cNvSpPr txBox="1"/>
          <p:nvPr>
            <p:ph type="body" idx="1"/>
          </p:nvPr>
        </p:nvSpPr>
        <p:spPr>
          <a:xfrm>
            <a:off x="1097280" y="1845734"/>
            <a:ext cx="10058401" cy="4023360"/>
          </a:xfrm>
          <a:prstGeom prst="rect">
            <a:avLst/>
          </a:prstGeom>
        </p:spPr>
        <p:txBody>
          <a:bodyPr lIns="45719" tIns="45719" rIns="45719" bIns="45719"/>
          <a:lstStyle/>
          <a:p>
            <a:pPr>
              <a:lnSpc>
                <a:spcPct val="81000"/>
              </a:lnSpc>
              <a:defRPr b="1">
                <a:latin typeface="Nunito"/>
                <a:ea typeface="Nunito"/>
                <a:cs typeface="Nunito"/>
                <a:sym typeface="Nunito"/>
              </a:defRPr>
            </a:pPr>
            <a:r>
              <a:t>Signature-Based Method:</a:t>
            </a:r>
            <a:r>
              <a:rPr b="0"/>
              <a:t> Signature-based IDS detects the attacks on the basis of the specific patterns such as the number of bytes or a number of 1s or the number of 0s in the network traffic. It also detects on the basis of the already known malicious instruction sequence that is used by the malware. The detected patterns in the IDS are known as signatures. Signature-based IDS can easily detect the attacks whose pattern (signature) already exists in the system but it is quite difficult to detect new malware attacks as their pattern (signature) is not known.</a:t>
            </a:r>
          </a:p>
          <a:p>
            <a:pPr>
              <a:lnSpc>
                <a:spcPct val="81000"/>
              </a:lnSpc>
              <a:defRPr b="1">
                <a:latin typeface="Nunito"/>
                <a:ea typeface="Nunito"/>
                <a:cs typeface="Nunito"/>
                <a:sym typeface="Nunito"/>
              </a:defRPr>
            </a:pPr>
            <a:r>
              <a:t>Anomaly-Based Method:</a:t>
            </a:r>
            <a:r>
              <a:rPr b="0"/>
              <a:t> Anomaly-based IDS was introduced to detect unknown malware attacks as new malware is developed rapidly. In anomaly-based IDS there is the use of machine learning to create a trustful activity model and anything coming is compared with that model and it is declared suspicious if it is not found in the model. The machine learning-based method has a better-generalized property in comparison to signature-based IDS as these models can be trained according to the applications and hardware configurations.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Edge AI</a:t>
            </a:r>
          </a:p>
        </p:txBody>
      </p:sp>
      <p:sp>
        <p:nvSpPr>
          <p:cNvPr id="80" name="Content Placeholder 2"/>
          <p:cNvSpPr txBox="1"/>
          <p:nvPr>
            <p:ph type="body" idx="1"/>
          </p:nvPr>
        </p:nvSpPr>
        <p:spPr>
          <a:xfrm>
            <a:off x="1097280" y="1845734"/>
            <a:ext cx="10058401" cy="4023360"/>
          </a:xfrm>
          <a:prstGeom prst="rect">
            <a:avLst/>
          </a:prstGeom>
        </p:spPr>
        <p:txBody>
          <a:bodyPr lIns="45719" tIns="45719" rIns="45719" bIns="45719"/>
          <a:lstStyle/>
          <a:p>
            <a:pPr>
              <a:defRPr>
                <a:latin typeface="Nunito"/>
                <a:ea typeface="Nunito"/>
                <a:cs typeface="Nunito"/>
                <a:sym typeface="Nunito"/>
              </a:defRPr>
            </a:pPr>
            <a:r>
              <a:t>Edge AI is the integration of artificial intelligence (AI) with edge computing, enabling data processing and decision-making to happen on devices close to the source of data rather than relying on centralized cloud servers.</a:t>
            </a:r>
          </a:p>
          <a:p>
            <a:pPr>
              <a:defRPr>
                <a:latin typeface="Nunito"/>
                <a:ea typeface="Nunito"/>
                <a:cs typeface="Nunito"/>
                <a:sym typeface="Nunito"/>
              </a:defRPr>
            </a:pPr>
            <a:r>
              <a:t>This paradigm shift allows AI-powered devices to function efficiently in real time, without the need for continuous connectivity to cloud-based infrastructure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Placement of IDS</a:t>
            </a:r>
          </a:p>
        </p:txBody>
      </p:sp>
      <p:sp>
        <p:nvSpPr>
          <p:cNvPr id="135" name="Content Placeholder 2"/>
          <p:cNvSpPr txBox="1"/>
          <p:nvPr>
            <p:ph type="body" idx="1"/>
          </p:nvPr>
        </p:nvSpPr>
        <p:spPr>
          <a:xfrm>
            <a:off x="1097280" y="1845734"/>
            <a:ext cx="10058401" cy="4023360"/>
          </a:xfrm>
          <a:prstGeom prst="rect">
            <a:avLst/>
          </a:prstGeom>
        </p:spPr>
        <p:txBody>
          <a:bodyPr lIns="45719" tIns="45719" rIns="45719" bIns="45719"/>
          <a:lstStyle/>
          <a:p>
            <a:pPr>
              <a:defRPr sz="1800">
                <a:latin typeface="Nunito"/>
                <a:ea typeface="Nunito"/>
                <a:cs typeface="Nunito"/>
                <a:sym typeface="Nunito"/>
              </a:defRPr>
            </a:pPr>
            <a:r>
              <a:t>The most optimal and common position for an IDS to be placed is behind the firewall. The </a:t>
            </a:r>
            <a:r>
              <a:rPr b="1"/>
              <a:t>'behind-the-firewall</a:t>
            </a:r>
            <a:r>
              <a:t>' placement allows the IDS with high visibility of incoming network traffic and will not receive traffic between users and network. </a:t>
            </a:r>
          </a:p>
          <a:p>
            <a:pPr>
              <a:defRPr sz="1800">
                <a:latin typeface="Nunito"/>
                <a:ea typeface="Nunito"/>
                <a:cs typeface="Nunito"/>
                <a:sym typeface="Nunito"/>
              </a:defRPr>
            </a:pPr>
            <a:r>
              <a:t>In cases, where the IDS is positioned beyond a network's firewall, it would be to defend against noise from internet or defend against attacks such as port scans and network mapper. An IDS in this position would monitor layers 4 through 7 of the OSI model and would use Signature-based detection method. Showing the number of attempted breaches instead of actual breaches that made it through the firewall is better as it reduces the amount of false positives. It also takes less time to discover successful attacks against network.</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Content Placeholder 2"/>
          <p:cNvSpPr txBox="1"/>
          <p:nvPr>
            <p:ph type="body" idx="1"/>
          </p:nvPr>
        </p:nvSpPr>
        <p:spPr>
          <a:xfrm>
            <a:off x="1295400" y="1376515"/>
            <a:ext cx="9601198" cy="4499354"/>
          </a:xfrm>
          <a:prstGeom prst="rect">
            <a:avLst/>
          </a:prstGeom>
        </p:spPr>
        <p:txBody>
          <a:bodyPr/>
          <a:lstStyle/>
          <a:p>
            <a:pPr>
              <a:buFontTx/>
              <a:buChar char="➢"/>
              <a:defRPr>
                <a:latin typeface="Nunito"/>
                <a:ea typeface="Nunito"/>
                <a:cs typeface="Nunito"/>
                <a:sym typeface="Nunito"/>
              </a:defRPr>
            </a:pPr>
            <a:r>
              <a:t>An advanced IDS incorporated with a firewall can be used to intercept complex attacks entering the network. Features of advanced IDS include multiple security contexts in the routing level and bridging mode. All of this in turn potentially reduces cost and operational complexity.</a:t>
            </a:r>
          </a:p>
          <a:p>
            <a:pPr>
              <a:buFontTx/>
              <a:buChar char="➢"/>
              <a:defRPr>
                <a:latin typeface="Nunito"/>
                <a:ea typeface="Nunito"/>
                <a:cs typeface="Nunito"/>
                <a:sym typeface="Nunito"/>
              </a:defRPr>
            </a:pPr>
            <a:r>
              <a:t>Another choice for IDS placement is within the network. This choice reveals attacks or suspicious activity within the network. Not acknowledging security inside a network is detrimental as it may allow users to bring about security risk, or allow an attacker who has broken into the system to roam around freely.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Content Placeholder 3" descr="Content Placeholder 3"/>
          <p:cNvPicPr>
            <a:picLocks noChangeAspect="1"/>
          </p:cNvPicPr>
          <p:nvPr/>
        </p:nvPicPr>
        <p:blipFill>
          <a:blip r:embed="rId2">
            <a:extLst/>
          </a:blip>
          <a:stretch>
            <a:fillRect/>
          </a:stretch>
        </p:blipFill>
        <p:spPr>
          <a:xfrm>
            <a:off x="2163097" y="643466"/>
            <a:ext cx="6880557" cy="557106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Benefits of IDS</a:t>
            </a:r>
          </a:p>
        </p:txBody>
      </p:sp>
      <p:sp>
        <p:nvSpPr>
          <p:cNvPr id="142" name="Content Placeholder 2"/>
          <p:cNvSpPr txBox="1"/>
          <p:nvPr>
            <p:ph type="body" idx="1"/>
          </p:nvPr>
        </p:nvSpPr>
        <p:spPr>
          <a:xfrm>
            <a:off x="1097280" y="1845734"/>
            <a:ext cx="10058401" cy="4023360"/>
          </a:xfrm>
          <a:prstGeom prst="rect">
            <a:avLst/>
          </a:prstGeom>
        </p:spPr>
        <p:txBody>
          <a:bodyPr lIns="45719" tIns="45719" rIns="45719" bIns="45719"/>
          <a:lstStyle/>
          <a:p>
            <a:pPr>
              <a:defRPr b="1" sz="1800">
                <a:latin typeface="Nunito"/>
                <a:ea typeface="Nunito"/>
                <a:cs typeface="Nunito"/>
                <a:sym typeface="Nunito"/>
              </a:defRPr>
            </a:pPr>
            <a:r>
              <a:t>Detects Malicious Activity:</a:t>
            </a:r>
            <a:r>
              <a:rPr b="0"/>
              <a:t> IDS can detect any suspicious activities and alert the system administrator before any significant damage is done.</a:t>
            </a:r>
          </a:p>
          <a:p>
            <a:pPr>
              <a:defRPr b="1" sz="1800">
                <a:latin typeface="Nunito"/>
                <a:ea typeface="Nunito"/>
                <a:cs typeface="Nunito"/>
                <a:sym typeface="Nunito"/>
              </a:defRPr>
            </a:pPr>
            <a:r>
              <a:t>Improves Network Performance:</a:t>
            </a:r>
            <a:r>
              <a:rPr b="0"/>
              <a:t> IDS can identify any performance issues on the network, which can be addressed to improve network performance.</a:t>
            </a:r>
          </a:p>
          <a:p>
            <a:pPr>
              <a:defRPr b="1" sz="1800">
                <a:latin typeface="Nunito"/>
                <a:ea typeface="Nunito"/>
                <a:cs typeface="Nunito"/>
                <a:sym typeface="Nunito"/>
              </a:defRPr>
            </a:pPr>
            <a:r>
              <a:t>Compliance Requirements:</a:t>
            </a:r>
            <a:r>
              <a:rPr b="0"/>
              <a:t> IDS can help in meeting compliance requirements by monitoring network activity and generating reports.</a:t>
            </a:r>
          </a:p>
          <a:p>
            <a:pPr>
              <a:defRPr b="1" sz="1800">
                <a:latin typeface="Nunito"/>
                <a:ea typeface="Nunito"/>
                <a:cs typeface="Nunito"/>
                <a:sym typeface="Nunito"/>
              </a:defRPr>
            </a:pPr>
            <a:r>
              <a:t>Provides Insights:</a:t>
            </a:r>
            <a:r>
              <a:rPr b="0"/>
              <a:t> IDS generates valuable insights into network traffic, which can be used to identify any weaknesses and improve network security.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Drawbacks of IDS</a:t>
            </a:r>
          </a:p>
        </p:txBody>
      </p:sp>
      <p:sp>
        <p:nvSpPr>
          <p:cNvPr id="145" name="Content Placeholder 2"/>
          <p:cNvSpPr txBox="1"/>
          <p:nvPr>
            <p:ph type="body" idx="1"/>
          </p:nvPr>
        </p:nvSpPr>
        <p:spPr>
          <a:xfrm>
            <a:off x="1097280" y="1845734"/>
            <a:ext cx="10058401" cy="4023360"/>
          </a:xfrm>
          <a:prstGeom prst="rect">
            <a:avLst/>
          </a:prstGeom>
        </p:spPr>
        <p:txBody>
          <a:bodyPr lIns="45719" tIns="45719" rIns="45719" bIns="45719"/>
          <a:lstStyle/>
          <a:p>
            <a:pPr>
              <a:defRPr b="1" sz="1800">
                <a:latin typeface="Nunito"/>
                <a:ea typeface="Nunito"/>
                <a:cs typeface="Nunito"/>
                <a:sym typeface="Nunito"/>
              </a:defRPr>
            </a:pPr>
            <a:r>
              <a:t>False Alarms</a:t>
            </a:r>
            <a:r>
              <a:rPr b="0"/>
              <a:t>: IDS can generate false positives, alerting on harmless activities and causing unnecessary concern.</a:t>
            </a:r>
          </a:p>
          <a:p>
            <a:pPr>
              <a:defRPr b="1" sz="1800">
                <a:latin typeface="Nunito"/>
                <a:ea typeface="Nunito"/>
                <a:cs typeface="Nunito"/>
                <a:sym typeface="Nunito"/>
              </a:defRPr>
            </a:pPr>
            <a:r>
              <a:t>Resource Intensive</a:t>
            </a:r>
            <a:r>
              <a:rPr b="0"/>
              <a:t>: It can use a lot of system resources, potentially slowing down network performance.</a:t>
            </a:r>
          </a:p>
          <a:p>
            <a:pPr>
              <a:defRPr b="1" sz="1800">
                <a:latin typeface="Nunito"/>
                <a:ea typeface="Nunito"/>
                <a:cs typeface="Nunito"/>
                <a:sym typeface="Nunito"/>
              </a:defRPr>
            </a:pPr>
            <a:r>
              <a:t>Requires Maintenance</a:t>
            </a:r>
            <a:r>
              <a:rPr b="0"/>
              <a:t>: Regular updates and tuning are needed to keep the IDS effective, which can be time-consuming.</a:t>
            </a:r>
          </a:p>
          <a:p>
            <a:pPr>
              <a:defRPr b="1" sz="1800">
                <a:latin typeface="Nunito"/>
                <a:ea typeface="Nunito"/>
                <a:cs typeface="Nunito"/>
                <a:sym typeface="Nunito"/>
              </a:defRPr>
            </a:pPr>
            <a:r>
              <a:t>Doesn't Prevent Attacks</a:t>
            </a:r>
            <a:r>
              <a:rPr b="0"/>
              <a:t>: IDS detects and alerts but doesn’t stop attacks, so additional measures are still needed.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itle 1"/>
          <p:cNvSpPr txBox="1"/>
          <p:nvPr>
            <p:ph type="title"/>
          </p:nvPr>
        </p:nvSpPr>
        <p:spPr>
          <a:xfrm>
            <a:off x="1097280" y="286603"/>
            <a:ext cx="10058401" cy="1450757"/>
          </a:xfrm>
          <a:prstGeom prst="rect">
            <a:avLst/>
          </a:prstGeom>
        </p:spPr>
        <p:txBody>
          <a:bodyPr/>
          <a:lstStyle>
            <a:lvl1pPr>
              <a:defRPr spc="-100"/>
            </a:lvl1pPr>
          </a:lstStyle>
          <a:p>
            <a:pPr/>
            <a:r>
              <a:t>AMI (Advanced Metering Infrastructure)</a:t>
            </a:r>
          </a:p>
        </p:txBody>
      </p:sp>
      <p:sp>
        <p:nvSpPr>
          <p:cNvPr id="148" name="Content Placeholder 2"/>
          <p:cNvSpPr txBox="1"/>
          <p:nvPr>
            <p:ph type="body" idx="1"/>
          </p:nvPr>
        </p:nvSpPr>
        <p:spPr>
          <a:xfrm>
            <a:off x="1097280" y="1845734"/>
            <a:ext cx="10058401" cy="4023360"/>
          </a:xfrm>
          <a:prstGeom prst="rect">
            <a:avLst/>
          </a:prstGeom>
        </p:spPr>
        <p:txBody>
          <a:bodyPr lIns="45719" tIns="45719" rIns="45719" bIns="45719"/>
          <a:lstStyle/>
          <a:p>
            <a:pPr>
              <a:defRPr>
                <a:solidFill>
                  <a:srgbClr val="161616"/>
                </a:solidFill>
                <a:latin typeface="Nunito"/>
                <a:ea typeface="Nunito"/>
                <a:cs typeface="Nunito"/>
                <a:sym typeface="Nunito"/>
              </a:defRPr>
            </a:pPr>
            <a:r>
              <a:t>Advanced metering infrastructure (AMI) is an integrated, fixed-network system that enables two-way communication between utilities and customers. The system collects, stores, analyzes and presents energy usage data, providing utility companies the ability to monitor electricity, gas and water usage in real time.</a:t>
            </a:r>
          </a:p>
          <a:p>
            <a:pPr>
              <a:defRPr>
                <a:solidFill>
                  <a:srgbClr val="161616"/>
                </a:solidFill>
                <a:latin typeface="Nunito"/>
                <a:ea typeface="Nunito"/>
                <a:cs typeface="Nunito"/>
                <a:sym typeface="Nunito"/>
              </a:defRPr>
            </a:pPr>
            <a:r>
              <a:t>Water utilities, for example, rely on AMI meters to provide comprehensive flow data. If the data points to excessive water use patterns, which might indicate a leak, the company can notify the customer or make the necessary repairs.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itle 1"/>
          <p:cNvSpPr txBox="1"/>
          <p:nvPr>
            <p:ph type="title"/>
          </p:nvPr>
        </p:nvSpPr>
        <p:spPr>
          <a:xfrm>
            <a:off x="1097280" y="286603"/>
            <a:ext cx="10058401" cy="1450757"/>
          </a:xfrm>
          <a:prstGeom prst="rect">
            <a:avLst/>
          </a:prstGeom>
        </p:spPr>
        <p:txBody>
          <a:bodyPr/>
          <a:lstStyle>
            <a:lvl1pPr>
              <a:defRPr spc="-100"/>
            </a:lvl1pPr>
          </a:lstStyle>
          <a:p>
            <a:pPr/>
            <a:r>
              <a:t>Need of IDS for AMI</a:t>
            </a:r>
          </a:p>
        </p:txBody>
      </p:sp>
      <p:sp>
        <p:nvSpPr>
          <p:cNvPr id="151" name="Content Placeholder 2"/>
          <p:cNvSpPr txBox="1"/>
          <p:nvPr>
            <p:ph type="body" idx="1"/>
          </p:nvPr>
        </p:nvSpPr>
        <p:spPr>
          <a:xfrm>
            <a:off x="1097280" y="1845734"/>
            <a:ext cx="10058401" cy="4023360"/>
          </a:xfrm>
          <a:prstGeom prst="rect">
            <a:avLst/>
          </a:prstGeom>
        </p:spPr>
        <p:txBody>
          <a:bodyPr lIns="45719" tIns="45719" rIns="45719" bIns="45719"/>
          <a:lstStyle/>
          <a:p>
            <a:pPr>
              <a:defRPr>
                <a:solidFill>
                  <a:srgbClr val="333333"/>
                </a:solidFill>
                <a:latin typeface="Nunito"/>
                <a:ea typeface="Nunito"/>
                <a:cs typeface="Nunito"/>
                <a:sym typeface="Nunito"/>
              </a:defRPr>
            </a:pPr>
            <a:r>
              <a:t>AMI systems reliance on the internet, a public network, exposes them to vulnerabilities and cybersecurity threats. </a:t>
            </a:r>
            <a:endParaRPr>
              <a:solidFill>
                <a:srgbClr val="000000"/>
              </a:solidFill>
            </a:endParaRPr>
          </a:p>
          <a:p>
            <a:pPr>
              <a:defRPr>
                <a:solidFill>
                  <a:srgbClr val="333333"/>
                </a:solidFill>
                <a:latin typeface="Nunito"/>
                <a:ea typeface="Nunito"/>
                <a:cs typeface="Nunito"/>
                <a:sym typeface="Nunito"/>
              </a:defRPr>
            </a:pPr>
            <a:r>
              <a:t>The inherent resource constraints of smart meter devices, such as limited memory and computing power, complicate the implementation of traditional security solutions, heightening concerns about cybersecurity risks. </a:t>
            </a:r>
            <a:endParaRPr>
              <a:solidFill>
                <a:srgbClr val="000000"/>
              </a:solidFill>
            </a:endParaRPr>
          </a:p>
          <a:p>
            <a:pPr>
              <a:defRPr>
                <a:solidFill>
                  <a:srgbClr val="333333"/>
                </a:solidFill>
                <a:latin typeface="Nunito"/>
                <a:ea typeface="Nunito"/>
                <a:cs typeface="Nunito"/>
                <a:sym typeface="Nunito"/>
              </a:defRPr>
            </a:pPr>
            <a:r>
              <a:t>To address this challenge, we utilize machine learning techniques to develop a lightweight Intrusion Detection System (IDS) to protect AMI systems.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IDS Anomaly Detection in AMI</a:t>
            </a:r>
          </a:p>
        </p:txBody>
      </p:sp>
      <p:sp>
        <p:nvSpPr>
          <p:cNvPr id="154" name="Content Placeholder 2"/>
          <p:cNvSpPr txBox="1"/>
          <p:nvPr>
            <p:ph type="body" idx="1"/>
          </p:nvPr>
        </p:nvSpPr>
        <p:spPr>
          <a:xfrm>
            <a:off x="1097280" y="1845734"/>
            <a:ext cx="10058401" cy="4023360"/>
          </a:xfrm>
          <a:prstGeom prst="rect">
            <a:avLst/>
          </a:prstGeom>
        </p:spPr>
        <p:txBody>
          <a:bodyPr lIns="45719" tIns="45719" rIns="45719" bIns="45719"/>
          <a:lstStyle/>
          <a:p>
            <a:pPr marL="0" indent="0">
              <a:buSzTx/>
              <a:buNone/>
              <a:defRPr sz="1800">
                <a:latin typeface="Nunito"/>
                <a:ea typeface="Nunito"/>
                <a:cs typeface="Nunito"/>
                <a:sym typeface="Nunito"/>
              </a:defRPr>
            </a:pPr>
            <a:r>
              <a:t>An Intrusion Detection System (IDS) with anomaly detection can help secure AMI by:</a:t>
            </a:r>
          </a:p>
          <a:p>
            <a:pPr>
              <a:defRPr sz="1800">
                <a:latin typeface="Nunito"/>
                <a:ea typeface="Nunito"/>
                <a:cs typeface="Nunito"/>
                <a:sym typeface="Nunito"/>
              </a:defRPr>
            </a:pPr>
            <a:r>
              <a:t>Baseline Learning: It learns the </a:t>
            </a:r>
            <a:r>
              <a:rPr i="1"/>
              <a:t>normal behavior</a:t>
            </a:r>
            <a:r>
              <a:t> of smart meters, traffic patterns, and power usage.</a:t>
            </a:r>
          </a:p>
          <a:p>
            <a:pPr>
              <a:defRPr sz="1800">
                <a:latin typeface="Nunito"/>
                <a:ea typeface="Nunito"/>
                <a:cs typeface="Nunito"/>
                <a:sym typeface="Nunito"/>
              </a:defRPr>
            </a:pPr>
            <a:r>
              <a:t>Detecting Abnormalities: If traffic, consumption data, or communication deviates significantly from the learned model, IDS flags it as suspicious.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Benefits of Edge-based IDS in Smart Metering:</a:t>
            </a:r>
          </a:p>
        </p:txBody>
      </p:sp>
      <p:sp>
        <p:nvSpPr>
          <p:cNvPr id="157" name="Content Placeholder 2"/>
          <p:cNvSpPr txBox="1"/>
          <p:nvPr>
            <p:ph type="body" idx="1"/>
          </p:nvPr>
        </p:nvSpPr>
        <p:spPr>
          <a:xfrm>
            <a:off x="1097280" y="1845734"/>
            <a:ext cx="10058401" cy="4023360"/>
          </a:xfrm>
          <a:prstGeom prst="rect">
            <a:avLst/>
          </a:prstGeom>
        </p:spPr>
        <p:txBody>
          <a:bodyPr lIns="45719" tIns="45719" rIns="45719" bIns="45719"/>
          <a:lstStyle/>
          <a:p>
            <a:pPr>
              <a:defRPr b="1" sz="1800"/>
            </a:pPr>
            <a:r>
              <a:t>Real-time detection</a:t>
            </a:r>
            <a:r>
              <a:rPr b="0"/>
              <a:t> → Immediate reaction to abnormal traffic or meter behavior.</a:t>
            </a:r>
          </a:p>
          <a:p>
            <a:pPr>
              <a:defRPr b="1" sz="1800"/>
            </a:pPr>
            <a:r>
              <a:t>Distributed defense</a:t>
            </a:r>
            <a:r>
              <a:rPr b="0"/>
              <a:t> → Each meter or local concentrator can stop compromised nodes before damage spreads.</a:t>
            </a:r>
          </a:p>
          <a:p>
            <a:pPr>
              <a:defRPr b="1" sz="1800"/>
            </a:pPr>
            <a:r>
              <a:t>Reduced latency</a:t>
            </a:r>
            <a:r>
              <a:rPr b="0"/>
              <a:t> → No need to send everything to the cloud/utility HQ.</a:t>
            </a:r>
          </a:p>
          <a:p>
            <a:pPr>
              <a:defRPr b="1" sz="1800"/>
            </a:pPr>
            <a:r>
              <a:t>Scalability</a:t>
            </a:r>
            <a:r>
              <a:rPr b="0"/>
              <a:t> → Security checks are spread across millions of meters.</a:t>
            </a:r>
          </a:p>
          <a:p>
            <a:pPr>
              <a:defRPr b="1" sz="1800"/>
            </a:pPr>
            <a:r>
              <a:t>Mitigation actions at edge</a:t>
            </a:r>
            <a:r>
              <a:rPr b="0"/>
              <a:t>:</a:t>
            </a:r>
          </a:p>
          <a:p>
            <a:pPr>
              <a:defRPr sz="1800"/>
            </a:pPr>
            <a:r>
              <a:t>Isolating a compromised meter.</a:t>
            </a:r>
          </a:p>
          <a:p>
            <a:pPr>
              <a:defRPr sz="1800"/>
            </a:pPr>
            <a:r>
              <a:t>Dropping suspicious packets.</a:t>
            </a:r>
          </a:p>
          <a:p>
            <a:pPr>
              <a:defRPr sz="1800"/>
            </a:pPr>
            <a:r>
              <a:t>Limiting abnormal load reporting.</a:t>
            </a:r>
          </a:p>
          <a:p>
            <a:pPr>
              <a:defRPr sz="1800"/>
            </a:pPr>
            <a:r>
              <a:t>Notifying utility control center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Example Scenario</a:t>
            </a:r>
          </a:p>
        </p:txBody>
      </p:sp>
      <p:sp>
        <p:nvSpPr>
          <p:cNvPr id="160" name="Content Placeholder 2"/>
          <p:cNvSpPr txBox="1"/>
          <p:nvPr>
            <p:ph type="body" idx="1"/>
          </p:nvPr>
        </p:nvSpPr>
        <p:spPr>
          <a:xfrm>
            <a:off x="1097280" y="1845734"/>
            <a:ext cx="10058401" cy="4023360"/>
          </a:xfrm>
          <a:prstGeom prst="rect">
            <a:avLst/>
          </a:prstGeom>
        </p:spPr>
        <p:txBody>
          <a:bodyPr lIns="45719" tIns="45719" rIns="45719" bIns="45719"/>
          <a:lstStyle/>
          <a:p>
            <a:pPr>
              <a:defRPr sz="1800"/>
            </a:pPr>
            <a:r>
              <a:t>A hacker tries false data injection: modifies meter readings to show very low consumption.</a:t>
            </a:r>
          </a:p>
          <a:p>
            <a:pPr>
              <a:defRPr sz="1800"/>
            </a:pPr>
            <a:r>
              <a:t>Without IDS → Data is accepted → Revenue loss, faulty demand response.</a:t>
            </a:r>
          </a:p>
          <a:p>
            <a:pPr>
              <a:defRPr sz="1800"/>
            </a:pPr>
            <a:r>
              <a:t>With Anomaly-based IDS at Edge → Detects unusual pattern (e.g., sudden drop inconsistent with history or neighborhood trends) → Flags and blocks it → Alerts utility.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Edge Computing</a:t>
            </a:r>
          </a:p>
        </p:txBody>
      </p:sp>
      <p:sp>
        <p:nvSpPr>
          <p:cNvPr id="83" name="Content Placeholder 2"/>
          <p:cNvSpPr txBox="1"/>
          <p:nvPr>
            <p:ph type="body" idx="1"/>
          </p:nvPr>
        </p:nvSpPr>
        <p:spPr>
          <a:xfrm>
            <a:off x="1097280" y="1845734"/>
            <a:ext cx="10058401" cy="4023360"/>
          </a:xfrm>
          <a:prstGeom prst="rect">
            <a:avLst/>
          </a:prstGeom>
        </p:spPr>
        <p:txBody>
          <a:bodyPr lIns="45719" tIns="45719" rIns="45719" bIns="45719"/>
          <a:lstStyle/>
          <a:p>
            <a:pPr>
              <a:defRPr>
                <a:latin typeface="Nunito"/>
                <a:ea typeface="Nunito"/>
                <a:cs typeface="Nunito"/>
                <a:sym typeface="Nunito"/>
              </a:defRPr>
            </a:pPr>
            <a:r>
              <a:t>Edge Computing enables data to be analysed, processed, and transferred at the edge of a network. </a:t>
            </a:r>
          </a:p>
          <a:p>
            <a:pPr>
              <a:defRPr>
                <a:latin typeface="Nunito"/>
                <a:ea typeface="Nunito"/>
                <a:cs typeface="Nunito"/>
                <a:sym typeface="Nunito"/>
              </a:defRPr>
            </a:pPr>
            <a:r>
              <a:t>Meaning, the data is analysed locally, closer to where it is stored, in real-time without latency. </a:t>
            </a:r>
          </a:p>
          <a:p>
            <a:pPr>
              <a:defRPr>
                <a:latin typeface="Nunito"/>
                <a:ea typeface="Nunito"/>
                <a:cs typeface="Nunito"/>
                <a:sym typeface="Nunito"/>
              </a:defRPr>
            </a:pPr>
            <a:r>
              <a:t>Edge computing allows data from Internet of things device to be analysed at the edge of the network before being sent to a data centre or cloud.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itle 1"/>
          <p:cNvSpPr txBox="1"/>
          <p:nvPr>
            <p:ph type="title"/>
          </p:nvPr>
        </p:nvSpPr>
        <p:spPr>
          <a:xfrm>
            <a:off x="1097280" y="758951"/>
            <a:ext cx="10058401" cy="1944921"/>
          </a:xfrm>
          <a:prstGeom prst="rect">
            <a:avLst/>
          </a:prstGeom>
        </p:spPr>
        <p:txBody>
          <a:bodyPr/>
          <a:lstStyle>
            <a:lvl1pPr>
              <a:defRPr spc="-100"/>
            </a:lvl1pPr>
          </a:lstStyle>
          <a:p>
            <a:pPr/>
            <a:r>
              <a:t>Energy Management</a:t>
            </a:r>
          </a:p>
        </p:txBody>
      </p:sp>
      <p:sp>
        <p:nvSpPr>
          <p:cNvPr id="163" name="Subtitle 2"/>
          <p:cNvSpPr txBox="1"/>
          <p:nvPr>
            <p:ph type="body" sz="quarter" idx="1"/>
          </p:nvPr>
        </p:nvSpPr>
        <p:spPr>
          <a:prstGeom prst="rect">
            <a:avLst/>
          </a:prstGeom>
        </p:spPr>
        <p:txBody>
          <a:bodyPr/>
          <a:lstStyle/>
          <a:p>
            <a:pPr/>
            <a:r>
              <a:t>Rajan samar</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tle 1"/>
          <p:cNvSpPr txBox="1"/>
          <p:nvPr>
            <p:ph type="title"/>
          </p:nvPr>
        </p:nvSpPr>
        <p:spPr>
          <a:xfrm>
            <a:off x="1097280" y="286603"/>
            <a:ext cx="10058401" cy="1450757"/>
          </a:xfrm>
          <a:prstGeom prst="rect">
            <a:avLst/>
          </a:prstGeom>
        </p:spPr>
        <p:txBody>
          <a:bodyPr/>
          <a:lstStyle>
            <a:lvl1pPr>
              <a:defRPr spc="-100"/>
            </a:lvl1pPr>
          </a:lstStyle>
          <a:p>
            <a:pPr/>
            <a:r>
              <a:t>Purpose:</a:t>
            </a:r>
          </a:p>
        </p:txBody>
      </p:sp>
      <p:sp>
        <p:nvSpPr>
          <p:cNvPr id="166" name="Content Placeholder 2"/>
          <p:cNvSpPr txBox="1"/>
          <p:nvPr>
            <p:ph type="body" idx="1"/>
          </p:nvPr>
        </p:nvSpPr>
        <p:spPr>
          <a:xfrm>
            <a:off x="1097280" y="1845734"/>
            <a:ext cx="10058401" cy="4023360"/>
          </a:xfrm>
          <a:prstGeom prst="rect">
            <a:avLst/>
          </a:prstGeom>
        </p:spPr>
        <p:txBody>
          <a:bodyPr/>
          <a:lstStyle/>
          <a:p>
            <a:pPr/>
            <a:r>
              <a:t>The purpose of this study is to evaluate multiple machine-learning models for three key IIoT smart-grid tasks: power consumption prediction, energy-efficiency estimation, and user-type classification.</a:t>
            </a:r>
          </a:p>
          <a:p>
            <a:pPr/>
            <a:r>
              <a:t> Beyond accuracy, the analysis includes training time, inference latency, memory footprint, and minimum required datapoints — factors that are essential for real-time IoT deployment. </a:t>
            </a:r>
          </a:p>
          <a:p>
            <a:pPr/>
            <a:r>
              <a:t>By comparing several classical and tree-based models, the study identifies the most efficient and deployable models for practical smart-grid edge applications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itle 1"/>
          <p:cNvSpPr txBox="1"/>
          <p:nvPr>
            <p:ph type="title"/>
          </p:nvPr>
        </p:nvSpPr>
        <p:spPr>
          <a:xfrm>
            <a:off x="838200" y="365124"/>
            <a:ext cx="10515600" cy="686929"/>
          </a:xfrm>
          <a:prstGeom prst="rect">
            <a:avLst/>
          </a:prstGeom>
        </p:spPr>
        <p:txBody>
          <a:bodyPr/>
          <a:lstStyle>
            <a:lvl1pPr>
              <a:defRPr spc="-100" sz="4300"/>
            </a:lvl1pPr>
          </a:lstStyle>
          <a:p>
            <a:pPr/>
            <a:r>
              <a:t>Schematic Diagram of Dataset:</a:t>
            </a:r>
          </a:p>
        </p:txBody>
      </p:sp>
      <p:pic>
        <p:nvPicPr>
          <p:cNvPr id="169" name="Content Placeholder 8" descr="Content Placeholder 8"/>
          <p:cNvPicPr>
            <a:picLocks noChangeAspect="1"/>
          </p:cNvPicPr>
          <p:nvPr/>
        </p:nvPicPr>
        <p:blipFill>
          <a:blip r:embed="rId2">
            <a:extLst/>
          </a:blip>
          <a:srcRect l="430" t="0" r="0" b="0"/>
          <a:stretch>
            <a:fillRect/>
          </a:stretch>
        </p:blipFill>
        <p:spPr>
          <a:xfrm>
            <a:off x="934065" y="2320413"/>
            <a:ext cx="9429136" cy="318596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itle 1"/>
          <p:cNvSpPr txBox="1"/>
          <p:nvPr>
            <p:ph type="title"/>
          </p:nvPr>
        </p:nvSpPr>
        <p:spPr>
          <a:xfrm>
            <a:off x="1097280" y="286603"/>
            <a:ext cx="10058401" cy="1450757"/>
          </a:xfrm>
          <a:prstGeom prst="rect">
            <a:avLst/>
          </a:prstGeom>
        </p:spPr>
        <p:txBody>
          <a:bodyPr/>
          <a:lstStyle>
            <a:lvl1pPr>
              <a:defRPr spc="-100"/>
            </a:lvl1pPr>
          </a:lstStyle>
          <a:p>
            <a:pPr/>
            <a:r>
              <a:t>Data Preprocessing:</a:t>
            </a:r>
          </a:p>
        </p:txBody>
      </p:sp>
      <p:sp>
        <p:nvSpPr>
          <p:cNvPr id="172" name="Content Placeholder 3"/>
          <p:cNvSpPr txBox="1"/>
          <p:nvPr>
            <p:ph type="body" idx="1"/>
          </p:nvPr>
        </p:nvSpPr>
        <p:spPr>
          <a:xfrm>
            <a:off x="1097280" y="1845734"/>
            <a:ext cx="10058401" cy="4023360"/>
          </a:xfrm>
          <a:prstGeom prst="rect">
            <a:avLst/>
          </a:prstGeom>
        </p:spPr>
        <p:txBody>
          <a:bodyPr/>
          <a:lstStyle/>
          <a:p>
            <a:pPr/>
            <a:r>
              <a:t>This dataset represents smart grid IIoT sensor data capturing hourly electrical, environmental, and user behaviour parameters.</a:t>
            </a:r>
          </a:p>
          <a:p>
            <a:pPr/>
            <a:r>
              <a:t>Includes electrical, environmental, and behavioural parameters.</a:t>
            </a:r>
          </a:p>
          <a:p>
            <a:pPr/>
            <a:r>
              <a:t> It includes 14 numerical features, 4 categorical integer features, and 2 object-type features (Timestamp, Weather Condition).</a:t>
            </a:r>
          </a:p>
          <a:p>
            <a:pPr/>
            <a:r>
              <a:t>Used for regression (Power/Efficiency) and classification (User Type) projects.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itle 1"/>
          <p:cNvSpPr txBox="1"/>
          <p:nvPr>
            <p:ph type="title"/>
          </p:nvPr>
        </p:nvSpPr>
        <p:spPr>
          <a:xfrm>
            <a:off x="1097280" y="286603"/>
            <a:ext cx="10058401" cy="1450757"/>
          </a:xfrm>
          <a:prstGeom prst="rect">
            <a:avLst/>
          </a:prstGeom>
        </p:spPr>
        <p:txBody>
          <a:bodyPr/>
          <a:lstStyle>
            <a:lvl1pPr>
              <a:defRPr spc="-100"/>
            </a:lvl1pPr>
          </a:lstStyle>
          <a:p>
            <a:pPr/>
            <a:r>
              <a:t>About the Data</a:t>
            </a:r>
          </a:p>
        </p:txBody>
      </p:sp>
      <p:sp>
        <p:nvSpPr>
          <p:cNvPr id="175" name="Rectangle 1"/>
          <p:cNvSpPr txBox="1"/>
          <p:nvPr>
            <p:ph type="body" sz="half" idx="1"/>
          </p:nvPr>
        </p:nvSpPr>
        <p:spPr>
          <a:xfrm>
            <a:off x="838200" y="2028779"/>
            <a:ext cx="8246806" cy="3693321"/>
          </a:xfrm>
          <a:prstGeom prst="rect">
            <a:avLst/>
          </a:prstGeom>
        </p:spPr>
        <p:txBody>
          <a:bodyPr lIns="45719" tIns="45719" rIns="45719" bIns="45719" anchor="ctr"/>
          <a:lstStyle/>
          <a:p>
            <a:pPr marL="0" indent="0">
              <a:lnSpc>
                <a:spcPct val="100000"/>
              </a:lnSpc>
              <a:spcBef>
                <a:spcPts val="0"/>
              </a:spcBef>
              <a:buClrTx/>
              <a:buFontTx/>
              <a:buChar char="•"/>
              <a:defRPr sz="1800">
                <a:solidFill>
                  <a:srgbClr val="000000"/>
                </a:solidFill>
                <a:latin typeface="Times New Roman"/>
                <a:ea typeface="Times New Roman"/>
                <a:cs typeface="Times New Roman"/>
                <a:sym typeface="Times New Roman"/>
              </a:defRPr>
            </a:pPr>
            <a:r>
              <a:t>The dataset contains </a:t>
            </a:r>
            <a:r>
              <a:rPr b="1"/>
              <a:t>20 columns</a:t>
            </a:r>
            <a:r>
              <a:t> and </a:t>
            </a:r>
            <a:r>
              <a:rPr b="1"/>
              <a:t>8,737 rows</a:t>
            </a:r>
            <a:r>
              <a:t>.</a:t>
            </a:r>
          </a:p>
          <a:p>
            <a:pPr marL="0" indent="0">
              <a:lnSpc>
                <a:spcPct val="100000"/>
              </a:lnSpc>
              <a:spcBef>
                <a:spcPts val="0"/>
              </a:spcBef>
              <a:buClrTx/>
              <a:buFontTx/>
              <a:buChar char="•"/>
              <a:defRPr sz="1800">
                <a:solidFill>
                  <a:srgbClr val="000000"/>
                </a:solidFill>
                <a:latin typeface="Times New Roman"/>
                <a:ea typeface="Times New Roman"/>
                <a:cs typeface="Times New Roman"/>
                <a:sym typeface="Times New Roman"/>
              </a:defRPr>
            </a:pPr>
          </a:p>
          <a:p>
            <a:pPr marL="0" indent="0">
              <a:lnSpc>
                <a:spcPct val="100000"/>
              </a:lnSpc>
              <a:spcBef>
                <a:spcPts val="0"/>
              </a:spcBef>
              <a:buClrTx/>
              <a:buFontTx/>
              <a:buChar char="•"/>
              <a:defRPr sz="1800">
                <a:solidFill>
                  <a:srgbClr val="000000"/>
                </a:solidFill>
                <a:latin typeface="Times New Roman"/>
                <a:ea typeface="Times New Roman"/>
                <a:cs typeface="Times New Roman"/>
                <a:sym typeface="Times New Roman"/>
              </a:defRPr>
            </a:pPr>
            <a:r>
              <a:t>Some features are categorical (e.g., Weather Condition) and some are numerical (e.g., Voltage).</a:t>
            </a:r>
          </a:p>
          <a:p>
            <a:pPr marL="0" indent="0">
              <a:lnSpc>
                <a:spcPct val="100000"/>
              </a:lnSpc>
              <a:spcBef>
                <a:spcPts val="0"/>
              </a:spcBef>
              <a:buClrTx/>
              <a:buFontTx/>
              <a:buChar char="•"/>
              <a:defRPr sz="1800">
                <a:solidFill>
                  <a:srgbClr val="000000"/>
                </a:solidFill>
                <a:latin typeface="Times New Roman"/>
                <a:ea typeface="Times New Roman"/>
                <a:cs typeface="Times New Roman"/>
                <a:sym typeface="Times New Roman"/>
              </a:defRPr>
            </a:pPr>
          </a:p>
          <a:p>
            <a:pPr marL="0" indent="0">
              <a:lnSpc>
                <a:spcPct val="100000"/>
              </a:lnSpc>
              <a:spcBef>
                <a:spcPts val="0"/>
              </a:spcBef>
              <a:buClrTx/>
              <a:buFontTx/>
              <a:buChar char="•"/>
              <a:defRPr sz="1800">
                <a:solidFill>
                  <a:srgbClr val="000000"/>
                </a:solidFill>
                <a:latin typeface="Times New Roman"/>
                <a:ea typeface="Times New Roman"/>
                <a:cs typeface="Times New Roman"/>
                <a:sym typeface="Times New Roman"/>
              </a:defRPr>
            </a:pPr>
            <a:r>
              <a:t>This report covers preprocessing for three potential prospects:</a:t>
            </a:r>
          </a:p>
          <a:p>
            <a:pPr marL="0" indent="0">
              <a:lnSpc>
                <a:spcPct val="100000"/>
              </a:lnSpc>
              <a:spcBef>
                <a:spcPts val="0"/>
              </a:spcBef>
              <a:buClrTx/>
              <a:buFontTx/>
              <a:buChar char="•"/>
              <a:defRPr sz="1800">
                <a:solidFill>
                  <a:srgbClr val="000000"/>
                </a:solidFill>
                <a:latin typeface="Times New Roman"/>
                <a:ea typeface="Times New Roman"/>
                <a:cs typeface="Times New Roman"/>
                <a:sym typeface="Times New Roman"/>
              </a:defRPr>
            </a:pPr>
          </a:p>
          <a:p>
            <a:pPr marL="0" indent="0">
              <a:lnSpc>
                <a:spcPct val="100000"/>
              </a:lnSpc>
              <a:spcBef>
                <a:spcPts val="0"/>
              </a:spcBef>
              <a:buClrTx/>
              <a:buFontTx/>
              <a:buAutoNum type="arabicPeriod" startAt="1"/>
              <a:defRPr b="1" sz="1800">
                <a:solidFill>
                  <a:srgbClr val="000000"/>
                </a:solidFill>
                <a:latin typeface="Times New Roman"/>
                <a:ea typeface="Times New Roman"/>
                <a:cs typeface="Times New Roman"/>
                <a:sym typeface="Times New Roman"/>
              </a:defRPr>
            </a:pPr>
            <a:r>
              <a:t>Prospect 1 (Regression):</a:t>
            </a:r>
            <a:r>
              <a:rPr b="0"/>
              <a:t> Predict Power Consumption</a:t>
            </a:r>
            <a:endParaRPr b="0"/>
          </a:p>
          <a:p>
            <a:pPr marL="0" indent="0">
              <a:lnSpc>
                <a:spcPct val="100000"/>
              </a:lnSpc>
              <a:spcBef>
                <a:spcPts val="0"/>
              </a:spcBef>
              <a:buClrTx/>
              <a:buFontTx/>
              <a:buAutoNum type="arabicPeriod" startAt="1"/>
              <a:defRPr sz="1800">
                <a:solidFill>
                  <a:srgbClr val="000000"/>
                </a:solidFill>
                <a:latin typeface="Times New Roman"/>
                <a:ea typeface="Times New Roman"/>
                <a:cs typeface="Times New Roman"/>
                <a:sym typeface="Times New Roman"/>
              </a:defRPr>
            </a:pPr>
          </a:p>
          <a:p>
            <a:pPr marL="0" indent="0">
              <a:lnSpc>
                <a:spcPct val="100000"/>
              </a:lnSpc>
              <a:spcBef>
                <a:spcPts val="0"/>
              </a:spcBef>
              <a:buClrTx/>
              <a:buFontTx/>
              <a:buAutoNum type="arabicPeriod" startAt="2"/>
              <a:defRPr b="1" sz="1800">
                <a:solidFill>
                  <a:srgbClr val="000000"/>
                </a:solidFill>
                <a:latin typeface="Times New Roman"/>
                <a:ea typeface="Times New Roman"/>
                <a:cs typeface="Times New Roman"/>
                <a:sym typeface="Times New Roman"/>
              </a:defRPr>
            </a:pPr>
            <a:r>
              <a:t>Prospect 2 (Classification):</a:t>
            </a:r>
            <a:r>
              <a:rPr b="0"/>
              <a:t> Classify User Type</a:t>
            </a:r>
            <a:endParaRPr b="0"/>
          </a:p>
          <a:p>
            <a:pPr marL="0" indent="0">
              <a:lnSpc>
                <a:spcPct val="100000"/>
              </a:lnSpc>
              <a:spcBef>
                <a:spcPts val="0"/>
              </a:spcBef>
              <a:buClrTx/>
              <a:buFontTx/>
              <a:buAutoNum type="arabicPeriod" startAt="2"/>
              <a:defRPr sz="1800">
                <a:solidFill>
                  <a:srgbClr val="000000"/>
                </a:solidFill>
                <a:latin typeface="Times New Roman"/>
                <a:ea typeface="Times New Roman"/>
                <a:cs typeface="Times New Roman"/>
                <a:sym typeface="Times New Roman"/>
              </a:defRPr>
            </a:pPr>
          </a:p>
          <a:p>
            <a:pPr marL="0" indent="0">
              <a:lnSpc>
                <a:spcPct val="100000"/>
              </a:lnSpc>
              <a:spcBef>
                <a:spcPts val="0"/>
              </a:spcBef>
              <a:buClrTx/>
              <a:buFontTx/>
              <a:buAutoNum type="arabicPeriod" startAt="3"/>
              <a:defRPr b="1" sz="1800">
                <a:solidFill>
                  <a:srgbClr val="000000"/>
                </a:solidFill>
                <a:latin typeface="Times New Roman"/>
                <a:ea typeface="Times New Roman"/>
                <a:cs typeface="Times New Roman"/>
                <a:sym typeface="Times New Roman"/>
              </a:defRPr>
            </a:pPr>
            <a:r>
              <a:t>Prospect 3 (Regression):</a:t>
            </a:r>
            <a:r>
              <a:rPr b="0"/>
              <a:t> Predict Energy Efficienc</a:t>
            </a:r>
            <a:r>
              <a:rPr b="0">
                <a:solidFill>
                  <a:srgbClr val="404040"/>
                </a:solidFill>
              </a:rPr>
              <a:t>y S</a:t>
            </a:r>
            <a:r>
              <a:rPr b="0"/>
              <a:t>core</a:t>
            </a:r>
            <a:endParaRPr b="0"/>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itle 1"/>
          <p:cNvSpPr txBox="1"/>
          <p:nvPr>
            <p:ph type="title"/>
          </p:nvPr>
        </p:nvSpPr>
        <p:spPr>
          <a:xfrm>
            <a:off x="1097280" y="286603"/>
            <a:ext cx="10058401" cy="962095"/>
          </a:xfrm>
          <a:prstGeom prst="rect">
            <a:avLst/>
          </a:prstGeom>
        </p:spPr>
        <p:txBody>
          <a:bodyPr/>
          <a:lstStyle>
            <a:lvl1pPr>
              <a:defRPr spc="-100"/>
            </a:lvl1pPr>
          </a:lstStyle>
          <a:p>
            <a:pPr/>
            <a:r>
              <a:t>Preprocessing Steps:</a:t>
            </a:r>
          </a:p>
        </p:txBody>
      </p:sp>
      <p:sp>
        <p:nvSpPr>
          <p:cNvPr id="178" name="TextBox 6"/>
          <p:cNvSpPr txBox="1"/>
          <p:nvPr/>
        </p:nvSpPr>
        <p:spPr>
          <a:xfrm>
            <a:off x="576661" y="1406014"/>
            <a:ext cx="10533300" cy="48669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Char char="•"/>
              <a:defRPr>
                <a:latin typeface="Times New Roman"/>
                <a:ea typeface="Times New Roman"/>
                <a:cs typeface="Times New Roman"/>
                <a:sym typeface="Times New Roman"/>
              </a:defRPr>
            </a:pPr>
            <a:r>
              <a:t>Classified original features as numerical and categorical.</a:t>
            </a:r>
          </a:p>
          <a:p>
            <a:pPr>
              <a:buSzPct val="100000"/>
              <a:buChar char="•"/>
              <a:defRPr>
                <a:latin typeface="Times New Roman"/>
                <a:ea typeface="Times New Roman"/>
                <a:cs typeface="Times New Roman"/>
                <a:sym typeface="Times New Roman"/>
              </a:defRPr>
            </a:pPr>
          </a:p>
          <a:p>
            <a:pPr>
              <a:buSzPct val="100000"/>
              <a:buChar char="•"/>
              <a:defRPr>
                <a:latin typeface="Times New Roman"/>
                <a:ea typeface="Times New Roman"/>
                <a:cs typeface="Times New Roman"/>
                <a:sym typeface="Times New Roman"/>
              </a:defRPr>
            </a:pPr>
            <a:r>
              <a:t>Checked the distribution (balance) of the target variable for each project.</a:t>
            </a:r>
          </a:p>
          <a:p>
            <a:pPr>
              <a:buSzPct val="100000"/>
              <a:buChar char="•"/>
              <a:defRPr>
                <a:latin typeface="Times New Roman"/>
                <a:ea typeface="Times New Roman"/>
                <a:cs typeface="Times New Roman"/>
                <a:sym typeface="Times New Roman"/>
              </a:defRPr>
            </a:pPr>
          </a:p>
          <a:p>
            <a:pPr>
              <a:buSzPct val="100000"/>
              <a:buChar char="•"/>
              <a:defRPr>
                <a:latin typeface="Times New Roman"/>
                <a:ea typeface="Times New Roman"/>
                <a:cs typeface="Times New Roman"/>
                <a:sym typeface="Times New Roman"/>
              </a:defRPr>
            </a:pPr>
            <a:r>
              <a:t>Checked for </a:t>
            </a:r>
            <a:r>
              <a:rPr b="1"/>
              <a:t>duplicate entries</a:t>
            </a:r>
            <a:r>
              <a:t> in the dataset (found 0).</a:t>
            </a:r>
          </a:p>
          <a:p>
            <a:pPr>
              <a:buSzPct val="100000"/>
              <a:buChar char="•"/>
              <a:defRPr>
                <a:latin typeface="Times New Roman"/>
                <a:ea typeface="Times New Roman"/>
                <a:cs typeface="Times New Roman"/>
                <a:sym typeface="Times New Roman"/>
              </a:defRPr>
            </a:pPr>
          </a:p>
          <a:p>
            <a:pPr>
              <a:buSzPct val="100000"/>
              <a:buChar char="•"/>
              <a:defRPr>
                <a:latin typeface="Times New Roman"/>
                <a:ea typeface="Times New Roman"/>
                <a:cs typeface="Times New Roman"/>
                <a:sym typeface="Times New Roman"/>
              </a:defRPr>
            </a:pPr>
            <a:r>
              <a:t>Checked if there is </a:t>
            </a:r>
            <a:r>
              <a:rPr b="1"/>
              <a:t>missing data</a:t>
            </a:r>
            <a:r>
              <a:t> (NaNs) (found 0).</a:t>
            </a:r>
          </a:p>
          <a:p>
            <a:pPr>
              <a:buSzPct val="100000"/>
              <a:buChar char="•"/>
              <a:defRPr>
                <a:latin typeface="Times New Roman"/>
                <a:ea typeface="Times New Roman"/>
                <a:cs typeface="Times New Roman"/>
                <a:sym typeface="Times New Roman"/>
              </a:defRPr>
            </a:pPr>
          </a:p>
          <a:p>
            <a:pPr>
              <a:buSzPct val="100000"/>
              <a:buChar char="•"/>
              <a:defRPr>
                <a:latin typeface="Times New Roman"/>
                <a:ea typeface="Times New Roman"/>
                <a:cs typeface="Times New Roman"/>
                <a:sym typeface="Times New Roman"/>
              </a:defRPr>
            </a:pPr>
            <a:r>
              <a:t> Analyzed the statistics for each potential target variable.</a:t>
            </a:r>
          </a:p>
          <a:p>
            <a:pPr>
              <a:buSzPct val="100000"/>
              <a:buChar char="•"/>
              <a:defRPr>
                <a:latin typeface="Times New Roman"/>
                <a:ea typeface="Times New Roman"/>
                <a:cs typeface="Times New Roman"/>
                <a:sym typeface="Times New Roman"/>
              </a:defRPr>
            </a:pPr>
          </a:p>
          <a:p>
            <a:pPr>
              <a:buSzPct val="100000"/>
              <a:buChar char="•"/>
              <a:defRPr>
                <a:latin typeface="Times New Roman"/>
                <a:ea typeface="Times New Roman"/>
                <a:cs typeface="Times New Roman"/>
                <a:sym typeface="Times New Roman"/>
              </a:defRPr>
            </a:pPr>
            <a:r>
              <a:t>Performed </a:t>
            </a:r>
            <a:r>
              <a:rPr b="1"/>
              <a:t>Timestamp Feature Engineering</a:t>
            </a:r>
            <a:r>
              <a:t> (creating hour, week, month).</a:t>
            </a:r>
          </a:p>
          <a:p>
            <a:pPr>
              <a:buSzPct val="100000"/>
              <a:buChar char="•"/>
              <a:defRPr>
                <a:latin typeface="Times New Roman"/>
                <a:ea typeface="Times New Roman"/>
                <a:cs typeface="Times New Roman"/>
                <a:sym typeface="Times New Roman"/>
              </a:defRPr>
            </a:pPr>
          </a:p>
          <a:p>
            <a:pPr>
              <a:buSzPct val="100000"/>
              <a:buChar char="•"/>
              <a:defRPr>
                <a:latin typeface="Times New Roman"/>
                <a:ea typeface="Times New Roman"/>
                <a:cs typeface="Times New Roman"/>
                <a:sym typeface="Times New Roman"/>
              </a:defRPr>
            </a:pPr>
            <a:r>
              <a:t>Encoded categorical data (e.g., Weather Condition) using </a:t>
            </a:r>
            <a:r>
              <a:rPr b="1"/>
              <a:t>One-Hot Encoding</a:t>
            </a:r>
            <a:r>
              <a:t>.</a:t>
            </a:r>
          </a:p>
          <a:p>
            <a:pPr>
              <a:buSzPct val="100000"/>
              <a:buChar char="•"/>
              <a:defRPr>
                <a:latin typeface="Times New Roman"/>
                <a:ea typeface="Times New Roman"/>
                <a:cs typeface="Times New Roman"/>
                <a:sym typeface="Times New Roman"/>
              </a:defRPr>
            </a:pPr>
          </a:p>
          <a:p>
            <a:pPr>
              <a:buSzPct val="100000"/>
              <a:buChar char="•"/>
              <a:defRPr>
                <a:latin typeface="Times New Roman"/>
                <a:ea typeface="Times New Roman"/>
                <a:cs typeface="Times New Roman"/>
                <a:sym typeface="Times New Roman"/>
              </a:defRPr>
            </a:pPr>
            <a:r>
              <a:t>Applied </a:t>
            </a:r>
            <a:r>
              <a:rPr b="1"/>
              <a:t>Feature Scaling</a:t>
            </a:r>
            <a:r>
              <a:t> (</a:t>
            </a:r>
            <a:r>
              <a:rPr b="1"/>
              <a:t>StandardScaler) </a:t>
            </a:r>
            <a:r>
              <a:t>to all numerical features.</a:t>
            </a:r>
          </a:p>
          <a:p>
            <a:pPr>
              <a:defRPr>
                <a:latin typeface="Times New Roman"/>
                <a:ea typeface="Times New Roman"/>
                <a:cs typeface="Times New Roman"/>
                <a:sym typeface="Times New Roman"/>
              </a:defRPr>
            </a:pPr>
          </a:p>
          <a:p>
            <a:pPr>
              <a:buSzPct val="100000"/>
              <a:buChar char="•"/>
              <a:defRPr>
                <a:latin typeface="Times New Roman"/>
                <a:ea typeface="Times New Roman"/>
                <a:cs typeface="Times New Roman"/>
                <a:sym typeface="Times New Roman"/>
              </a:defRPr>
            </a:pPr>
            <a:r>
              <a:t>Checked the </a:t>
            </a:r>
            <a:r>
              <a:rPr b="1"/>
              <a:t>correlation</a:t>
            </a:r>
            <a:r>
              <a:t> of features with each project's target label, being careful to avoid data leakage.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itle 3"/>
          <p:cNvSpPr txBox="1"/>
          <p:nvPr>
            <p:ph type="title"/>
          </p:nvPr>
        </p:nvSpPr>
        <p:spPr>
          <a:xfrm>
            <a:off x="1097280" y="286603"/>
            <a:ext cx="10058401" cy="1450757"/>
          </a:xfrm>
          <a:prstGeom prst="rect">
            <a:avLst/>
          </a:prstGeom>
        </p:spPr>
        <p:txBody>
          <a:bodyPr/>
          <a:lstStyle>
            <a:lvl1pPr>
              <a:defRPr spc="-100"/>
            </a:lvl1pPr>
          </a:lstStyle>
          <a:p>
            <a:pPr/>
            <a:r>
              <a:t>Improvements:</a:t>
            </a:r>
          </a:p>
        </p:txBody>
      </p:sp>
      <p:sp>
        <p:nvSpPr>
          <p:cNvPr id="181" name="Content Placeholder 4"/>
          <p:cNvSpPr txBox="1"/>
          <p:nvPr>
            <p:ph type="body" idx="1"/>
          </p:nvPr>
        </p:nvSpPr>
        <p:spPr>
          <a:xfrm>
            <a:off x="838200" y="2133599"/>
            <a:ext cx="10311063" cy="4043364"/>
          </a:xfrm>
          <a:prstGeom prst="rect">
            <a:avLst/>
          </a:prstGeom>
        </p:spPr>
        <p:txBody>
          <a:bodyPr/>
          <a:lstStyle/>
          <a:p>
            <a:pPr>
              <a:buFontTx/>
              <a:buChar char="➢"/>
            </a:pPr>
            <a:r>
              <a:t>StandardScaler was used as most features are continuous and normally distributed. It centers data around zero mean, improving model stability and convergence.</a:t>
            </a:r>
          </a:p>
          <a:p>
            <a:pPr>
              <a:buFontTx/>
              <a:buChar char="➢"/>
            </a:pPr>
            <a:r>
              <a:t>The Timestamp was converted into hour, day_of_week, and month to capture temporal consumption patterns.</a:t>
            </a:r>
          </a:p>
          <a:p>
            <a:pPr>
              <a:buFontTx/>
              <a:buChar char="➢"/>
            </a:pPr>
            <a:r>
              <a:t>Outlier detection was considered but not applied as all numerical features showed consistent statistical spread.</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itle 1"/>
          <p:cNvSpPr txBox="1"/>
          <p:nvPr>
            <p:ph type="title"/>
          </p:nvPr>
        </p:nvSpPr>
        <p:spPr>
          <a:xfrm>
            <a:off x="1097280" y="286603"/>
            <a:ext cx="10058401" cy="676959"/>
          </a:xfrm>
          <a:prstGeom prst="rect">
            <a:avLst/>
          </a:prstGeom>
        </p:spPr>
        <p:txBody>
          <a:bodyPr/>
          <a:lstStyle>
            <a:lvl1pPr>
              <a:defRPr spc="-100" sz="4300"/>
            </a:lvl1pPr>
          </a:lstStyle>
          <a:p>
            <a:pPr/>
            <a:r>
              <a:t>Feature Classification:</a:t>
            </a:r>
          </a:p>
        </p:txBody>
      </p:sp>
      <p:sp>
        <p:nvSpPr>
          <p:cNvPr id="184" name="Content Placeholder 2"/>
          <p:cNvSpPr txBox="1"/>
          <p:nvPr>
            <p:ph type="body" sz="half" idx="1"/>
          </p:nvPr>
        </p:nvSpPr>
        <p:spPr>
          <a:xfrm>
            <a:off x="513345" y="1297857"/>
            <a:ext cx="5808797" cy="3844414"/>
          </a:xfrm>
          <a:prstGeom prst="rect">
            <a:avLst/>
          </a:prstGeom>
        </p:spPr>
        <p:txBody>
          <a:bodyPr/>
          <a:lstStyle/>
          <a:p>
            <a:pPr marL="60350" indent="-60350" defTabSz="603504">
              <a:spcBef>
                <a:spcPts val="700"/>
              </a:spcBef>
              <a:buFontTx/>
              <a:buChar char="❖"/>
              <a:defRPr sz="1254"/>
            </a:pPr>
            <a:r>
              <a:t>Numerical Features:</a:t>
            </a:r>
          </a:p>
          <a:p>
            <a:pPr marL="60350" indent="-60350" defTabSz="603504">
              <a:spcBef>
                <a:spcPts val="700"/>
              </a:spcBef>
              <a:defRPr sz="1254"/>
            </a:pPr>
            <a:r>
              <a:t>Voltage_V,</a:t>
            </a:r>
          </a:p>
          <a:p>
            <a:pPr marL="60350" indent="-60350" defTabSz="603504">
              <a:spcBef>
                <a:spcPts val="700"/>
              </a:spcBef>
              <a:defRPr sz="1254"/>
            </a:pPr>
            <a:r>
              <a:t> Current_A,</a:t>
            </a:r>
          </a:p>
          <a:p>
            <a:pPr marL="60350" indent="-60350" defTabSz="603504">
              <a:spcBef>
                <a:spcPts val="700"/>
              </a:spcBef>
              <a:defRPr sz="1254"/>
            </a:pPr>
            <a:r>
              <a:t> Power_Factor,</a:t>
            </a:r>
          </a:p>
          <a:p>
            <a:pPr marL="60350" indent="-60350" defTabSz="603504">
              <a:spcBef>
                <a:spcPts val="700"/>
              </a:spcBef>
              <a:defRPr sz="1254"/>
            </a:pPr>
            <a:r>
              <a:t> Grid_Frequency_Hz, </a:t>
            </a:r>
          </a:p>
          <a:p>
            <a:pPr marL="60350" indent="-60350" defTabSz="603504">
              <a:spcBef>
                <a:spcPts val="700"/>
              </a:spcBef>
              <a:defRPr sz="1254"/>
            </a:pPr>
            <a:r>
              <a:t>Reactive_Power_kVAR,</a:t>
            </a:r>
          </a:p>
          <a:p>
            <a:pPr marL="60350" indent="-60350" defTabSz="603504">
              <a:spcBef>
                <a:spcPts val="700"/>
              </a:spcBef>
              <a:defRPr sz="1254"/>
            </a:pPr>
            <a:r>
              <a:t> Active_Power_kW, </a:t>
            </a:r>
          </a:p>
          <a:p>
            <a:pPr marL="60350" indent="-60350" defTabSz="603504">
              <a:spcBef>
                <a:spcPts val="700"/>
              </a:spcBef>
              <a:defRPr sz="1254"/>
            </a:pPr>
            <a:r>
              <a:t>Temperature_C,</a:t>
            </a:r>
          </a:p>
          <a:p>
            <a:pPr marL="188595" indent="-188595" defTabSz="603504">
              <a:spcBef>
                <a:spcPts val="700"/>
              </a:spcBef>
              <a:defRPr sz="1254"/>
            </a:pPr>
            <a:r>
              <a:t> Humidity_%,</a:t>
            </a:r>
          </a:p>
          <a:p>
            <a:pPr marL="188595" indent="-188595" defTabSz="603504">
              <a:spcBef>
                <a:spcPts val="700"/>
              </a:spcBef>
              <a:defRPr sz="1254"/>
            </a:pPr>
            <a:r>
              <a:t> Solar_Power_Generation_kW,</a:t>
            </a:r>
          </a:p>
          <a:p>
            <a:pPr marL="188595" indent="-188595" defTabSz="603504">
              <a:spcBef>
                <a:spcPts val="700"/>
              </a:spcBef>
              <a:defRPr sz="1254"/>
            </a:pPr>
            <a:r>
              <a:t> Wind_Power_Generation_kW,</a:t>
            </a:r>
          </a:p>
          <a:p>
            <a:pPr marL="188595" indent="-188595" defTabSz="603504">
              <a:spcBef>
                <a:spcPts val="700"/>
              </a:spcBef>
              <a:defRPr sz="1254"/>
            </a:pPr>
            <a:r>
              <a:t> Previous_Day_Consumption_kWh, </a:t>
            </a:r>
          </a:p>
          <a:p>
            <a:pPr marL="188595" indent="-188595" defTabSz="603504">
              <a:spcBef>
                <a:spcPts val="700"/>
              </a:spcBef>
              <a:defRPr sz="1254"/>
            </a:pPr>
            <a:r>
              <a:t>Normalized_Consumption,</a:t>
            </a:r>
          </a:p>
          <a:p>
            <a:pPr marL="188595" indent="-188595" defTabSz="603504">
              <a:spcBef>
                <a:spcPts val="700"/>
              </a:spcBef>
              <a:defRPr sz="1254"/>
            </a:pPr>
            <a:r>
              <a:t> Energy_Efficiency_Score</a:t>
            </a:r>
          </a:p>
        </p:txBody>
      </p:sp>
      <p:sp>
        <p:nvSpPr>
          <p:cNvPr id="185" name="TextBox 4"/>
          <p:cNvSpPr txBox="1"/>
          <p:nvPr/>
        </p:nvSpPr>
        <p:spPr>
          <a:xfrm>
            <a:off x="5994237" y="1305342"/>
            <a:ext cx="5827580" cy="21633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Char char="❖"/>
              <a:defRPr sz="2200"/>
            </a:pPr>
            <a:r>
              <a:t>Categorical Features:</a:t>
            </a:r>
          </a:p>
          <a:p>
            <a:pPr>
              <a:defRPr sz="2200"/>
            </a:pPr>
          </a:p>
          <a:p>
            <a:pPr marL="342900" indent="-342900">
              <a:buSzPct val="100000"/>
              <a:buFont typeface="Arial"/>
              <a:buChar char="•"/>
              <a:defRPr sz="2200"/>
            </a:pPr>
            <a:r>
              <a:t>Demand_Response_Event,</a:t>
            </a:r>
          </a:p>
          <a:p>
            <a:pPr marL="342900" indent="-342900">
              <a:buSzPct val="100000"/>
              <a:buFont typeface="Arial"/>
              <a:buChar char="•"/>
              <a:defRPr sz="2200"/>
            </a:pPr>
            <a:r>
              <a:t> Weather_Condition,</a:t>
            </a:r>
          </a:p>
          <a:p>
            <a:pPr marL="342900" indent="-342900">
              <a:buSzPct val="100000"/>
              <a:buFont typeface="Arial"/>
              <a:buChar char="•"/>
              <a:defRPr sz="2200"/>
            </a:pPr>
            <a:r>
              <a:t>Energy_Source_Type,</a:t>
            </a:r>
          </a:p>
          <a:p>
            <a:pPr marL="342900" indent="-342900">
              <a:buSzPct val="100000"/>
              <a:buFont typeface="Arial"/>
              <a:buChar char="•"/>
              <a:defRPr sz="2200"/>
            </a:pPr>
            <a:r>
              <a:t> Peak_Load_Hour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itle 1"/>
          <p:cNvSpPr txBox="1"/>
          <p:nvPr>
            <p:ph type="title"/>
          </p:nvPr>
        </p:nvSpPr>
        <p:spPr>
          <a:xfrm>
            <a:off x="1097280" y="286603"/>
            <a:ext cx="10058401" cy="1450757"/>
          </a:xfrm>
          <a:prstGeom prst="rect">
            <a:avLst/>
          </a:prstGeom>
        </p:spPr>
        <p:txBody>
          <a:bodyPr/>
          <a:lstStyle>
            <a:lvl1pPr>
              <a:defRPr spc="-100"/>
            </a:lvl1pPr>
          </a:lstStyle>
          <a:p>
            <a:pPr/>
            <a:r>
              <a:t>Balancing:</a:t>
            </a:r>
          </a:p>
        </p:txBody>
      </p:sp>
      <p:sp>
        <p:nvSpPr>
          <p:cNvPr id="188" name="Content Placeholder 2"/>
          <p:cNvSpPr txBox="1"/>
          <p:nvPr>
            <p:ph type="body" sz="half" idx="1"/>
          </p:nvPr>
        </p:nvSpPr>
        <p:spPr>
          <a:xfrm>
            <a:off x="838200" y="1825625"/>
            <a:ext cx="5159477" cy="4351338"/>
          </a:xfrm>
          <a:prstGeom prst="rect">
            <a:avLst/>
          </a:prstGeom>
        </p:spPr>
        <p:txBody>
          <a:bodyPr/>
          <a:lstStyle/>
          <a:p>
            <a:pPr>
              <a:lnSpc>
                <a:spcPct val="81000"/>
              </a:lnSpc>
              <a:defRPr sz="2400"/>
            </a:pPr>
            <a:r>
              <a:t>For regression, we see its distribution.</a:t>
            </a:r>
          </a:p>
          <a:p>
            <a:pPr>
              <a:lnSpc>
                <a:spcPct val="81000"/>
              </a:lnSpc>
              <a:defRPr sz="2400"/>
            </a:pPr>
          </a:p>
          <a:p>
            <a:pPr marL="0" indent="0">
              <a:spcBef>
                <a:spcPts val="0"/>
              </a:spcBef>
              <a:buFontTx/>
              <a:buChar char="•"/>
              <a:defRPr b="1" sz="2400">
                <a:latin typeface="Arial"/>
                <a:ea typeface="Arial"/>
                <a:cs typeface="Arial"/>
                <a:sym typeface="Arial"/>
              </a:defRPr>
            </a:pPr>
            <a:r>
              <a:t>Mean:</a:t>
            </a:r>
            <a:r>
              <a:rPr b="0"/>
              <a:t> 2.7244</a:t>
            </a:r>
            <a:endParaRPr b="0"/>
          </a:p>
          <a:p>
            <a:pPr marL="0" indent="0">
              <a:spcBef>
                <a:spcPts val="0"/>
              </a:spcBef>
              <a:buFontTx/>
              <a:buChar char="•"/>
              <a:defRPr sz="2400">
                <a:latin typeface="Arial"/>
                <a:ea typeface="Arial"/>
                <a:cs typeface="Arial"/>
                <a:sym typeface="Arial"/>
              </a:defRPr>
            </a:pPr>
          </a:p>
          <a:p>
            <a:pPr marL="0" indent="0">
              <a:spcBef>
                <a:spcPts val="0"/>
              </a:spcBef>
              <a:buFontTx/>
              <a:buChar char="•"/>
              <a:defRPr b="1" sz="2400">
                <a:latin typeface="Arial"/>
                <a:ea typeface="Arial"/>
                <a:cs typeface="Arial"/>
                <a:sym typeface="Arial"/>
              </a:defRPr>
            </a:pPr>
            <a:r>
              <a:t>Median:</a:t>
            </a:r>
            <a:r>
              <a:rPr b="0"/>
              <a:t> 2.7153</a:t>
            </a:r>
            <a:endParaRPr b="0"/>
          </a:p>
          <a:p>
            <a:pPr marL="0" indent="0">
              <a:spcBef>
                <a:spcPts val="0"/>
              </a:spcBef>
              <a:buFontTx/>
              <a:buChar char="•"/>
              <a:defRPr sz="2400">
                <a:latin typeface="Arial"/>
                <a:ea typeface="Arial"/>
                <a:cs typeface="Arial"/>
                <a:sym typeface="Arial"/>
              </a:defRPr>
            </a:pPr>
          </a:p>
          <a:p>
            <a:pPr marL="0" indent="0">
              <a:spcBef>
                <a:spcPts val="0"/>
              </a:spcBef>
              <a:buFontTx/>
              <a:buChar char="•"/>
              <a:defRPr b="1" sz="2400">
                <a:latin typeface="Arial"/>
                <a:ea typeface="Arial"/>
                <a:cs typeface="Arial"/>
                <a:sym typeface="Arial"/>
              </a:defRPr>
            </a:pPr>
            <a:r>
              <a:t>Conclusion: </a:t>
            </a:r>
            <a:r>
              <a:rPr b="0">
                <a:latin typeface="+mn-lt"/>
                <a:ea typeface="+mn-ea"/>
                <a:cs typeface="+mn-cs"/>
                <a:sym typeface="Calibri"/>
              </a:rPr>
              <a:t>Since the mean (2.72) and median (2.71) are almost equal, Power Consumption follows a near-normal distribution, indicating no skew and balanced variability — ideal for regression modelling.</a:t>
            </a:r>
          </a:p>
        </p:txBody>
      </p:sp>
      <p:pic>
        <p:nvPicPr>
          <p:cNvPr id="189" name="Picture 3" descr="Picture 3"/>
          <p:cNvPicPr>
            <a:picLocks noChangeAspect="1"/>
          </p:cNvPicPr>
          <p:nvPr/>
        </p:nvPicPr>
        <p:blipFill>
          <a:blip r:embed="rId2">
            <a:extLst/>
          </a:blip>
          <a:stretch>
            <a:fillRect/>
          </a:stretch>
        </p:blipFill>
        <p:spPr>
          <a:xfrm>
            <a:off x="6577779" y="2227671"/>
            <a:ext cx="5486401" cy="353403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itle 1"/>
          <p:cNvSpPr txBox="1"/>
          <p:nvPr>
            <p:ph type="title"/>
          </p:nvPr>
        </p:nvSpPr>
        <p:spPr>
          <a:xfrm>
            <a:off x="1097280" y="286603"/>
            <a:ext cx="10058401" cy="1450757"/>
          </a:xfrm>
          <a:prstGeom prst="rect">
            <a:avLst/>
          </a:prstGeom>
        </p:spPr>
        <p:txBody>
          <a:bodyPr/>
          <a:lstStyle>
            <a:lvl1pPr>
              <a:defRPr spc="-100"/>
            </a:lvl1pPr>
          </a:lstStyle>
          <a:p>
            <a:pPr/>
            <a:r>
              <a:t>Class Balance</a:t>
            </a:r>
          </a:p>
        </p:txBody>
      </p:sp>
      <p:sp>
        <p:nvSpPr>
          <p:cNvPr id="192" name="Content Placeholder 2"/>
          <p:cNvSpPr txBox="1"/>
          <p:nvPr>
            <p:ph type="body" sz="half" idx="1"/>
          </p:nvPr>
        </p:nvSpPr>
        <p:spPr>
          <a:xfrm>
            <a:off x="838199" y="1825625"/>
            <a:ext cx="6083712" cy="4351338"/>
          </a:xfrm>
          <a:prstGeom prst="rect">
            <a:avLst/>
          </a:prstGeom>
        </p:spPr>
        <p:txBody>
          <a:bodyPr/>
          <a:lstStyle/>
          <a:p>
            <a:pPr>
              <a:defRPr sz="2400"/>
            </a:pPr>
            <a:r>
              <a:t>In classification, we check its class balance.</a:t>
            </a:r>
          </a:p>
          <a:p>
            <a:pPr>
              <a:defRPr sz="2400"/>
            </a:pPr>
          </a:p>
          <a:p>
            <a:pPr marL="0" indent="0">
              <a:lnSpc>
                <a:spcPct val="100000"/>
              </a:lnSpc>
              <a:spcBef>
                <a:spcPts val="0"/>
              </a:spcBef>
              <a:buFontTx/>
              <a:buChar char="•"/>
              <a:defRPr b="1" sz="2400">
                <a:latin typeface="Arial"/>
                <a:ea typeface="Arial"/>
                <a:cs typeface="Arial"/>
                <a:sym typeface="Arial"/>
              </a:defRPr>
            </a:pPr>
            <a:r>
              <a:t>Class Balance for User Type:</a:t>
            </a:r>
            <a:r>
              <a:rPr b="0"/>
              <a:t> | User Type | Count | Percentage : 1.00 | 2951.00 | 33.78 | | 2.00 | 2915.00 | 33.36 | | 0.00 | 2871.00 | 32.86 |</a:t>
            </a:r>
            <a:endParaRPr b="0"/>
          </a:p>
          <a:p>
            <a:pPr marL="0" indent="0">
              <a:lnSpc>
                <a:spcPct val="100000"/>
              </a:lnSpc>
              <a:spcBef>
                <a:spcPts val="0"/>
              </a:spcBef>
              <a:buFontTx/>
              <a:buChar char="•"/>
              <a:defRPr sz="2400">
                <a:latin typeface="Arial"/>
                <a:ea typeface="Arial"/>
                <a:cs typeface="Arial"/>
                <a:sym typeface="Arial"/>
              </a:defRPr>
            </a:pPr>
          </a:p>
          <a:p>
            <a:pPr marL="0" indent="0">
              <a:lnSpc>
                <a:spcPct val="100000"/>
              </a:lnSpc>
              <a:spcBef>
                <a:spcPts val="0"/>
              </a:spcBef>
              <a:buFontTx/>
              <a:buChar char="•"/>
              <a:defRPr b="1" sz="2400">
                <a:latin typeface="Arial"/>
                <a:ea typeface="Arial"/>
                <a:cs typeface="Arial"/>
                <a:sym typeface="Arial"/>
              </a:defRPr>
            </a:pPr>
            <a:r>
              <a:t>Conclusion:</a:t>
            </a:r>
            <a:r>
              <a:rPr b="0"/>
              <a:t> The dataset is </a:t>
            </a:r>
            <a:r>
              <a:t>perfectly balanced</a:t>
            </a:r>
            <a:r>
              <a:rPr b="0"/>
              <a:t> for this project. All three classes have an almost equal number of samples.</a:t>
            </a:r>
          </a:p>
        </p:txBody>
      </p:sp>
      <p:pic>
        <p:nvPicPr>
          <p:cNvPr id="193" name="Picture 5" descr="Picture 5"/>
          <p:cNvPicPr>
            <a:picLocks noChangeAspect="1"/>
          </p:cNvPicPr>
          <p:nvPr/>
        </p:nvPicPr>
        <p:blipFill>
          <a:blip r:embed="rId2">
            <a:extLst/>
          </a:blip>
          <a:stretch>
            <a:fillRect/>
          </a:stretch>
        </p:blipFill>
        <p:spPr>
          <a:xfrm>
            <a:off x="7199148" y="1513707"/>
            <a:ext cx="4154652" cy="437014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Advantages of Edge Computing</a:t>
            </a:r>
          </a:p>
        </p:txBody>
      </p:sp>
      <p:sp>
        <p:nvSpPr>
          <p:cNvPr id="86" name="Content Placeholder 2"/>
          <p:cNvSpPr txBox="1"/>
          <p:nvPr>
            <p:ph type="body" idx="1"/>
          </p:nvPr>
        </p:nvSpPr>
        <p:spPr>
          <a:xfrm>
            <a:off x="1097280" y="1845734"/>
            <a:ext cx="10058401" cy="4023360"/>
          </a:xfrm>
          <a:prstGeom prst="rect">
            <a:avLst/>
          </a:prstGeom>
        </p:spPr>
        <p:txBody>
          <a:bodyPr lIns="45719" tIns="45719" rIns="45719" bIns="45719"/>
          <a:lstStyle/>
          <a:p>
            <a:pPr>
              <a:lnSpc>
                <a:spcPct val="81000"/>
              </a:lnSpc>
              <a:defRPr b="1" sz="1800">
                <a:latin typeface="Nunito"/>
                <a:ea typeface="Nunito"/>
                <a:cs typeface="Nunito"/>
                <a:sym typeface="Nunito"/>
              </a:defRPr>
            </a:pPr>
            <a:r>
              <a:t>Speed</a:t>
            </a:r>
            <a:r>
              <a:rPr b="0"/>
              <a:t>: It offers high speed, reduced latency better reliability which allows for quicker data processing and content delivery.</a:t>
            </a:r>
            <a:endParaRPr b="0"/>
          </a:p>
          <a:p>
            <a:pPr>
              <a:lnSpc>
                <a:spcPct val="81000"/>
              </a:lnSpc>
              <a:defRPr b="1" sz="1800"/>
            </a:pPr>
            <a:r>
              <a:t>Reliability</a:t>
            </a:r>
            <a:r>
              <a:rPr b="0"/>
              <a:t> – Works even if internet/cloud connection fails.</a:t>
            </a:r>
          </a:p>
          <a:p>
            <a:pPr>
              <a:lnSpc>
                <a:spcPct val="81000"/>
              </a:lnSpc>
              <a:defRPr b="1" sz="1800">
                <a:latin typeface="Nunito"/>
                <a:ea typeface="Nunito"/>
                <a:cs typeface="Nunito"/>
                <a:sym typeface="Nunito"/>
              </a:defRPr>
            </a:pPr>
            <a:r>
              <a:t>Scalable</a:t>
            </a:r>
            <a:r>
              <a:rPr b="0"/>
              <a:t>: It offers a far less expensive route to scalability and versatility, allowing companies to expand their computing capacity through a combination of </a:t>
            </a:r>
            <a:r>
              <a:rPr b="0" u="sng">
                <a:solidFill>
                  <a:srgbClr val="2998E3"/>
                </a:solidFill>
                <a:uFill>
                  <a:solidFill>
                    <a:srgbClr val="2998E3"/>
                  </a:solidFill>
                </a:uFill>
                <a:hlinkClick r:id="rId2" invalidUrl="" action="" tgtFrame="" tooltip="" history="1" highlightClick="0" endSnd="0"/>
              </a:rPr>
              <a:t>IoT</a:t>
            </a:r>
            <a:r>
              <a:rPr b="0"/>
              <a:t> devices and edge data centres.</a:t>
            </a:r>
          </a:p>
          <a:p>
            <a:pPr>
              <a:lnSpc>
                <a:spcPct val="81000"/>
              </a:lnSpc>
              <a:defRPr b="1" sz="1800">
                <a:latin typeface="Nunito"/>
                <a:ea typeface="Nunito"/>
                <a:cs typeface="Nunito"/>
                <a:sym typeface="Nunito"/>
              </a:defRPr>
            </a:pPr>
            <a:r>
              <a:t>Resource effective</a:t>
            </a:r>
            <a:r>
              <a:rPr b="0"/>
              <a:t>: Since the data is processed locally, less time and resources are needed for data to be transmitted among the millions of connected devices.</a:t>
            </a:r>
          </a:p>
          <a:p>
            <a:pPr>
              <a:lnSpc>
                <a:spcPct val="81000"/>
              </a:lnSpc>
              <a:defRPr b="1" sz="1800">
                <a:latin typeface="Nunito"/>
                <a:ea typeface="Nunito"/>
                <a:cs typeface="Nunito"/>
                <a:sym typeface="Nunito"/>
              </a:defRPr>
            </a:pPr>
            <a:r>
              <a:t>Data Privacy</a:t>
            </a:r>
            <a:r>
              <a:rPr b="0"/>
              <a:t>: It guarantees data privacy and security while sending the data over networks across international borders because a sizable amount of raw data is processed close to the protected edge devices.</a:t>
            </a:r>
          </a:p>
          <a:p>
            <a:pPr>
              <a:lnSpc>
                <a:spcPct val="81000"/>
              </a:lnSpc>
              <a:defRPr b="1" sz="1800">
                <a:latin typeface="Nunito"/>
                <a:ea typeface="Nunito"/>
                <a:cs typeface="Nunito"/>
                <a:sym typeface="Nunito"/>
              </a:defRPr>
            </a:pPr>
            <a:r>
              <a:t>Effective in constrained bandwidth:</a:t>
            </a:r>
            <a:r>
              <a:rPr b="0"/>
              <a:t> In cases of intermittent connectivity and constrained bandwidth brought on by remote places, such as forests or sailing vessels, edge computing is beneficial.</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Content Placeholder 2"/>
          <p:cNvSpPr txBox="1"/>
          <p:nvPr>
            <p:ph type="body" idx="1"/>
          </p:nvPr>
        </p:nvSpPr>
        <p:spPr>
          <a:xfrm>
            <a:off x="1235241" y="417094"/>
            <a:ext cx="10118560" cy="5759869"/>
          </a:xfrm>
          <a:prstGeom prst="rect">
            <a:avLst/>
          </a:prstGeom>
        </p:spPr>
        <p:txBody>
          <a:bodyPr/>
          <a:lstStyle/>
          <a:p>
            <a:pPr>
              <a:defRPr b="1"/>
            </a:pPr>
            <a:r>
              <a:t>Missing Data and Duplicate Entries</a:t>
            </a:r>
          </a:p>
          <a:p>
            <a:pPr marL="0" indent="0">
              <a:buSzTx/>
              <a:buNone/>
              <a:defRPr b="1"/>
            </a:pPr>
          </a:p>
          <a:p>
            <a:pPr>
              <a:buFontTx/>
              <a:buChar char="➢"/>
            </a:pPr>
            <a:r>
              <a:t>Upon preprocessing, we found out that there were </a:t>
            </a:r>
            <a:r>
              <a:rPr b="1"/>
              <a:t>no duplicate entries</a:t>
            </a:r>
            <a:r>
              <a:t> and </a:t>
            </a:r>
            <a:r>
              <a:rPr b="1"/>
              <a:t>no missing data</a:t>
            </a:r>
            <a:r>
              <a:t>.</a:t>
            </a:r>
          </a:p>
          <a:p>
            <a:pPr/>
          </a:p>
          <a:p>
            <a:pPr>
              <a:defRPr b="1"/>
            </a:pPr>
            <a:r>
              <a:t>Encoding for Categorical Data</a:t>
            </a:r>
          </a:p>
          <a:p>
            <a:pPr>
              <a:defRPr b="1"/>
            </a:pPr>
          </a:p>
          <a:p>
            <a:pPr>
              <a:buFontTx/>
              <a:buChar char="➢"/>
            </a:pPr>
            <a:r>
              <a:t>To make use of the categorical data, we encoded it using </a:t>
            </a:r>
            <a:r>
              <a:rPr b="1"/>
              <a:t>One-Hot Encoding</a:t>
            </a:r>
            <a:r>
              <a:t>. This is a necessary step for all three projects.</a:t>
            </a:r>
          </a:p>
          <a:p>
            <a:pPr>
              <a:buFontTx/>
              <a:buChar char="➢"/>
            </a:pPr>
            <a:r>
              <a:t>For example, Weather Condition (with values 'Sunny', 'Rainy', etc.) was transformed into Weather_Condition_Sunny, Weather_Condition_Rainy, etc.</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itle 1"/>
          <p:cNvSpPr txBox="1"/>
          <p:nvPr>
            <p:ph type="title"/>
          </p:nvPr>
        </p:nvSpPr>
        <p:spPr>
          <a:xfrm>
            <a:off x="1097280" y="286603"/>
            <a:ext cx="10058401" cy="1450757"/>
          </a:xfrm>
          <a:prstGeom prst="rect">
            <a:avLst/>
          </a:prstGeom>
        </p:spPr>
        <p:txBody>
          <a:bodyPr/>
          <a:lstStyle>
            <a:lvl1pPr>
              <a:defRPr spc="-100"/>
            </a:lvl1pPr>
          </a:lstStyle>
          <a:p>
            <a:pPr/>
            <a:r>
              <a:t>Encoding:</a:t>
            </a:r>
          </a:p>
        </p:txBody>
      </p:sp>
      <p:sp>
        <p:nvSpPr>
          <p:cNvPr id="198" name="Content Placeholder 2"/>
          <p:cNvSpPr txBox="1"/>
          <p:nvPr>
            <p:ph type="body" idx="1"/>
          </p:nvPr>
        </p:nvSpPr>
        <p:spPr>
          <a:xfrm>
            <a:off x="1097280" y="1845734"/>
            <a:ext cx="10058401" cy="4023360"/>
          </a:xfrm>
          <a:prstGeom prst="rect">
            <a:avLst/>
          </a:prstGeom>
        </p:spPr>
        <p:txBody>
          <a:bodyPr/>
          <a:lstStyle/>
          <a:p>
            <a:pPr/>
            <a:r>
              <a:t>One-Hot Encoding avoids introducing ordinal relationships among non-ordered categories such as weather types and user types.</a:t>
            </a:r>
          </a:p>
          <a:p>
            <a:pPr/>
          </a:p>
          <a:p>
            <a:pPr/>
            <a:r>
              <a:t>Integer-based categorical features like Demand Response Event and Energy Source Type were left unchanged as they represent encoded categories already.</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itle 1"/>
          <p:cNvSpPr txBox="1"/>
          <p:nvPr>
            <p:ph type="title"/>
          </p:nvPr>
        </p:nvSpPr>
        <p:spPr>
          <a:xfrm>
            <a:off x="1097280" y="286603"/>
            <a:ext cx="10058401" cy="1450757"/>
          </a:xfrm>
          <a:prstGeom prst="rect">
            <a:avLst/>
          </a:prstGeom>
        </p:spPr>
        <p:txBody>
          <a:bodyPr/>
          <a:lstStyle>
            <a:lvl1pPr>
              <a:defRPr spc="-100"/>
            </a:lvl1pPr>
          </a:lstStyle>
          <a:p>
            <a:pPr/>
            <a:r>
              <a:t>Conclusion:</a:t>
            </a:r>
          </a:p>
        </p:txBody>
      </p:sp>
      <p:sp>
        <p:nvSpPr>
          <p:cNvPr id="201" name="Content Placeholder 2"/>
          <p:cNvSpPr txBox="1"/>
          <p:nvPr>
            <p:ph type="body" idx="1"/>
          </p:nvPr>
        </p:nvSpPr>
        <p:spPr>
          <a:xfrm>
            <a:off x="1097280" y="1845734"/>
            <a:ext cx="10058401" cy="4023360"/>
          </a:xfrm>
          <a:prstGeom prst="rect">
            <a:avLst/>
          </a:prstGeom>
        </p:spPr>
        <p:txBody>
          <a:bodyPr/>
          <a:lstStyle/>
          <a:p>
            <a:pPr/>
            <a:r>
              <a:t>From the data preprocessing, we know the following:</a:t>
            </a:r>
          </a:p>
          <a:p>
            <a:pPr/>
            <a:r>
              <a:t>The dataset is </a:t>
            </a:r>
            <a:r>
              <a:rPr b="1"/>
              <a:t>clean</a:t>
            </a:r>
            <a:r>
              <a:t>, with no missing values or duplicates.</a:t>
            </a:r>
          </a:p>
          <a:p>
            <a:pPr/>
            <a:r>
              <a:t>The dataset is </a:t>
            </a:r>
            <a:r>
              <a:rPr b="1"/>
              <a:t>exceptionally well-balanced</a:t>
            </a:r>
            <a:r>
              <a:t> for all three proposed projects, whether for regression (symmetric distribution) or classification (equal classes).</a:t>
            </a:r>
          </a:p>
          <a:p>
            <a:pPr>
              <a:defRPr b="1"/>
            </a:pPr>
            <a:r>
              <a:t>Careful feature selection is critical.</a:t>
            </a:r>
          </a:p>
          <a:p>
            <a:pPr lvl="1" marL="384047" indent="-182879">
              <a:spcBef>
                <a:spcPts val="400"/>
              </a:spcBef>
              <a:defRPr sz="1800"/>
            </a:pPr>
            <a:r>
              <a:t>For </a:t>
            </a:r>
            <a:r>
              <a:rPr b="1"/>
              <a:t>Project 1 (Predicting Consumption)</a:t>
            </a:r>
            <a:r>
              <a:t>, you </a:t>
            </a:r>
            <a:r>
              <a:rPr i="1"/>
              <a:t>must</a:t>
            </a:r>
            <a:r>
              <a:t> drop Normalised Consumption and Energy Efficiency Score.</a:t>
            </a:r>
          </a:p>
          <a:p>
            <a:pPr lvl="1" marL="384047" indent="-182879">
              <a:spcBef>
                <a:spcPts val="400"/>
              </a:spcBef>
              <a:defRPr sz="1800"/>
            </a:pPr>
            <a:r>
              <a:t>For </a:t>
            </a:r>
            <a:r>
              <a:rPr b="1"/>
              <a:t>Project 2 (Predicting Efficiency)</a:t>
            </a:r>
            <a:r>
              <a:t>, you </a:t>
            </a:r>
            <a:r>
              <a:rPr i="1"/>
              <a:t>must</a:t>
            </a:r>
            <a:r>
              <a:t> drop Power Consumption and Normalised Consumption.</a:t>
            </a:r>
          </a:p>
          <a:p>
            <a:pPr lvl="1" marL="384047" indent="-182879">
              <a:spcBef>
                <a:spcPts val="400"/>
              </a:spcBef>
              <a:defRPr sz="1800"/>
            </a:pPr>
            <a:r>
              <a:t>For </a:t>
            </a:r>
            <a:r>
              <a:rPr b="1"/>
              <a:t>Project 3 (Classifying User)</a:t>
            </a:r>
            <a:r>
              <a:t>, Power Consumption and Energy Efficiency Score become two of your </a:t>
            </a:r>
            <a:r>
              <a:rPr i="1"/>
              <a:t>most important features</a:t>
            </a:r>
            <a:r>
              <a: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le 1"/>
          <p:cNvSpPr txBox="1"/>
          <p:nvPr>
            <p:ph type="title"/>
          </p:nvPr>
        </p:nvSpPr>
        <p:spPr>
          <a:xfrm>
            <a:off x="1097280" y="286603"/>
            <a:ext cx="10058401" cy="1450757"/>
          </a:xfrm>
          <a:prstGeom prst="rect">
            <a:avLst/>
          </a:prstGeom>
        </p:spPr>
        <p:txBody>
          <a:bodyPr/>
          <a:lstStyle>
            <a:lvl1pPr>
              <a:defRPr spc="-100"/>
            </a:lvl1pPr>
          </a:lstStyle>
          <a:p>
            <a:pPr/>
            <a:r>
              <a:t>EDA of Dataset:</a:t>
            </a:r>
          </a:p>
        </p:txBody>
      </p:sp>
      <p:sp>
        <p:nvSpPr>
          <p:cNvPr id="204" name="Content Placeholder 6"/>
          <p:cNvSpPr txBox="1"/>
          <p:nvPr>
            <p:ph type="body" sz="half" idx="1"/>
          </p:nvPr>
        </p:nvSpPr>
        <p:spPr>
          <a:xfrm>
            <a:off x="838199" y="1825625"/>
            <a:ext cx="6093544" cy="4351338"/>
          </a:xfrm>
          <a:prstGeom prst="rect">
            <a:avLst/>
          </a:prstGeom>
        </p:spPr>
        <p:txBody>
          <a:bodyPr/>
          <a:lstStyle/>
          <a:p>
            <a:pPr marL="0" indent="0">
              <a:buSzTx/>
              <a:buNone/>
            </a:pPr>
            <a:r>
              <a:t>Active Power:</a:t>
            </a:r>
          </a:p>
          <a:p>
            <a:pPr/>
            <a:r>
              <a:t>Strong positive correlation → higher active load → more consumption.</a:t>
            </a:r>
          </a:p>
          <a:p>
            <a:pPr marL="0" indent="0">
              <a:buSzTx/>
              <a:buNone/>
            </a:pPr>
            <a:r>
              <a:t>Reactive Power:</a:t>
            </a:r>
          </a:p>
          <a:p>
            <a:pPr/>
            <a:r>
              <a:t>Moderate positive correlation → reactive component affects apparent power.</a:t>
            </a:r>
          </a:p>
        </p:txBody>
      </p:sp>
      <p:pic>
        <p:nvPicPr>
          <p:cNvPr id="205" name="Content Placeholder 4" descr="Content Placeholder 4"/>
          <p:cNvPicPr>
            <a:picLocks noChangeAspect="1"/>
          </p:cNvPicPr>
          <p:nvPr/>
        </p:nvPicPr>
        <p:blipFill>
          <a:blip r:embed="rId2">
            <a:extLst/>
          </a:blip>
          <a:stretch>
            <a:fillRect/>
          </a:stretch>
        </p:blipFill>
        <p:spPr>
          <a:xfrm>
            <a:off x="7462684" y="2006926"/>
            <a:ext cx="4277032" cy="377242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Content Placeholder 2"/>
          <p:cNvSpPr txBox="1"/>
          <p:nvPr>
            <p:ph type="body" sz="half" idx="1"/>
          </p:nvPr>
        </p:nvSpPr>
        <p:spPr>
          <a:xfrm>
            <a:off x="838200" y="365124"/>
            <a:ext cx="5257800" cy="5811840"/>
          </a:xfrm>
          <a:prstGeom prst="rect">
            <a:avLst/>
          </a:prstGeom>
        </p:spPr>
        <p:txBody>
          <a:bodyPr/>
          <a:lstStyle/>
          <a:p>
            <a:pPr>
              <a:defRPr i="1" sz="2400"/>
            </a:pPr>
            <a:r>
              <a:t>Energy Efficiency Score:</a:t>
            </a:r>
          </a:p>
          <a:p>
            <a:pPr>
              <a:defRPr i="1" sz="2400"/>
            </a:pPr>
          </a:p>
          <a:p>
            <a:pPr>
              <a:defRPr i="1" sz="2400"/>
            </a:pPr>
            <a:r>
              <a:t>Implies that most systems perform within a consistent efficiency range.</a:t>
            </a:r>
          </a:p>
          <a:p>
            <a:pPr>
              <a:defRPr i="1" sz="2400"/>
            </a:pPr>
          </a:p>
          <a:p>
            <a:pPr>
              <a:defRPr i="1" sz="2400"/>
            </a:pPr>
            <a:r>
              <a:t>Energy efficiency is operationally driven (through Power Factor) rather than environmentally driven.</a:t>
            </a:r>
            <a:br/>
            <a:r>
              <a:t>It’s independent of Power Consumption, confirming it’s a separate regression target.</a:t>
            </a:r>
          </a:p>
          <a:p>
            <a:pPr>
              <a:defRPr sz="2400"/>
            </a:pPr>
            <a:r>
              <a:t>higher power factor (closer to 1) → better efficiency.</a:t>
            </a:r>
          </a:p>
        </p:txBody>
      </p:sp>
      <p:pic>
        <p:nvPicPr>
          <p:cNvPr id="208" name="Picture 4" descr="Picture 4"/>
          <p:cNvPicPr>
            <a:picLocks noChangeAspect="1"/>
          </p:cNvPicPr>
          <p:nvPr/>
        </p:nvPicPr>
        <p:blipFill>
          <a:blip r:embed="rId2">
            <a:extLst/>
          </a:blip>
          <a:stretch>
            <a:fillRect/>
          </a:stretch>
        </p:blipFill>
        <p:spPr>
          <a:xfrm>
            <a:off x="6096000" y="1258528"/>
            <a:ext cx="5520733" cy="461945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itle 1"/>
          <p:cNvSpPr txBox="1"/>
          <p:nvPr>
            <p:ph type="title"/>
          </p:nvPr>
        </p:nvSpPr>
        <p:spPr>
          <a:xfrm>
            <a:off x="1097280" y="286603"/>
            <a:ext cx="10058401" cy="1450757"/>
          </a:xfrm>
          <a:prstGeom prst="rect">
            <a:avLst/>
          </a:prstGeom>
        </p:spPr>
        <p:txBody>
          <a:bodyPr/>
          <a:lstStyle>
            <a:lvl1pPr>
              <a:defRPr spc="-100"/>
            </a:lvl1pPr>
          </a:lstStyle>
          <a:p>
            <a:pPr/>
            <a:r>
              <a:t>Model Training &amp; Evaluation:</a:t>
            </a:r>
          </a:p>
        </p:txBody>
      </p:sp>
      <p:sp>
        <p:nvSpPr>
          <p:cNvPr id="211" name="Content Placeholder 2"/>
          <p:cNvSpPr txBox="1"/>
          <p:nvPr>
            <p:ph type="body" idx="1"/>
          </p:nvPr>
        </p:nvSpPr>
        <p:spPr>
          <a:xfrm>
            <a:off x="838200" y="1773670"/>
            <a:ext cx="10515600" cy="4351338"/>
          </a:xfrm>
          <a:prstGeom prst="rect">
            <a:avLst/>
          </a:prstGeom>
        </p:spPr>
        <p:txBody>
          <a:bodyPr/>
          <a:lstStyle/>
          <a:p>
            <a:pPr>
              <a:lnSpc>
                <a:spcPct val="81000"/>
              </a:lnSpc>
              <a:defRPr b="1"/>
            </a:pPr>
            <a:r>
              <a:t>Tasks Covered:</a:t>
            </a:r>
          </a:p>
          <a:p>
            <a:pPr>
              <a:lnSpc>
                <a:spcPct val="81000"/>
              </a:lnSpc>
            </a:pPr>
            <a:r>
              <a:t>Power Consumption Prediction (Regression)</a:t>
            </a:r>
          </a:p>
          <a:p>
            <a:pPr>
              <a:lnSpc>
                <a:spcPct val="81000"/>
              </a:lnSpc>
            </a:pPr>
            <a:r>
              <a:t>Energy Efficiency Score Prediction (Regression)</a:t>
            </a:r>
          </a:p>
          <a:p>
            <a:pPr>
              <a:lnSpc>
                <a:spcPct val="81000"/>
              </a:lnSpc>
            </a:pPr>
            <a:r>
              <a:t>User Type Classification (Multi-Class Classification)</a:t>
            </a:r>
          </a:p>
          <a:p>
            <a:pPr>
              <a:lnSpc>
                <a:spcPct val="81000"/>
              </a:lnSpc>
              <a:defRPr b="1"/>
            </a:pPr>
            <a:r>
              <a:t>Approach Used:</a:t>
            </a:r>
          </a:p>
          <a:p>
            <a:pPr>
              <a:lnSpc>
                <a:spcPct val="81000"/>
              </a:lnSpc>
            </a:pPr>
            <a:r>
              <a:t>Feature Engineering (Hour, DayOfWeek, Month)</a:t>
            </a:r>
          </a:p>
          <a:p>
            <a:pPr>
              <a:lnSpc>
                <a:spcPct val="81000"/>
              </a:lnSpc>
            </a:pPr>
            <a:r>
              <a:t>One-Hot Encoding for categorical variables</a:t>
            </a:r>
          </a:p>
          <a:p>
            <a:pPr>
              <a:lnSpc>
                <a:spcPct val="81000"/>
              </a:lnSpc>
            </a:pPr>
            <a:r>
              <a:t>Standardization for linear/SVR models</a:t>
            </a:r>
          </a:p>
          <a:p>
            <a:pPr>
              <a:lnSpc>
                <a:spcPct val="81000"/>
              </a:lnSpc>
            </a:pPr>
            <a:r>
              <a:t>5-fold CV + Hyperparameter Tuning</a:t>
            </a:r>
          </a:p>
          <a:p>
            <a:pPr>
              <a:lnSpc>
                <a:spcPct val="81000"/>
              </a:lnSpc>
            </a:pPr>
            <a:r>
              <a:t>Selection based on RMSE (regression) and Macro-F1 (classification)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le 1"/>
          <p:cNvSpPr txBox="1"/>
          <p:nvPr>
            <p:ph type="title"/>
          </p:nvPr>
        </p:nvSpPr>
        <p:spPr>
          <a:xfrm>
            <a:off x="1097280" y="286603"/>
            <a:ext cx="10058401" cy="1450757"/>
          </a:xfrm>
          <a:prstGeom prst="rect">
            <a:avLst/>
          </a:prstGeom>
        </p:spPr>
        <p:txBody>
          <a:bodyPr/>
          <a:lstStyle>
            <a:lvl1pPr>
              <a:defRPr spc="-100"/>
            </a:lvl1pPr>
          </a:lstStyle>
          <a:p>
            <a:pPr/>
            <a:r>
              <a:t>Hyperparameter Tuning:</a:t>
            </a:r>
          </a:p>
        </p:txBody>
      </p:sp>
      <p:sp>
        <p:nvSpPr>
          <p:cNvPr id="214" name="Content Placeholder 2"/>
          <p:cNvSpPr txBox="1"/>
          <p:nvPr>
            <p:ph type="body" idx="1"/>
          </p:nvPr>
        </p:nvSpPr>
        <p:spPr>
          <a:xfrm>
            <a:off x="1097280" y="1845734"/>
            <a:ext cx="10058401" cy="4023360"/>
          </a:xfrm>
          <a:prstGeom prst="rect">
            <a:avLst/>
          </a:prstGeom>
        </p:spPr>
        <p:txBody>
          <a:bodyPr/>
          <a:lstStyle/>
          <a:p>
            <a:pPr/>
            <a:r>
              <a:t>Each model underwent tuning via </a:t>
            </a:r>
            <a:r>
              <a:rPr b="1"/>
              <a:t>GridSearchCV</a:t>
            </a:r>
            <a:r>
              <a:t> with 5-fold CV.</a:t>
            </a:r>
          </a:p>
          <a:p>
            <a:pPr/>
            <a:r>
              <a:t>Examples:</a:t>
            </a:r>
          </a:p>
          <a:p>
            <a:pPr/>
            <a:r>
              <a:t>LightGBM: {num_leaves, learning_rate, max_depth}</a:t>
            </a:r>
          </a:p>
          <a:p>
            <a:pPr/>
            <a:r>
              <a:t>RandomForest: {n_estimators, max_depth}</a:t>
            </a:r>
          </a:p>
          <a:p>
            <a:pPr/>
            <a:r>
              <a:t>SVR: {C, epsilon}</a:t>
            </a:r>
          </a:p>
          <a:p>
            <a:pPr/>
            <a:r>
              <a:t>Ridge/Lasso: {alpha}</a:t>
            </a:r>
          </a:p>
          <a:p>
            <a:pPr/>
            <a:r>
              <a:t>LogisticRegression: {C}</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itle 1"/>
          <p:cNvSpPr txBox="1"/>
          <p:nvPr>
            <p:ph type="title"/>
          </p:nvPr>
        </p:nvSpPr>
        <p:spPr>
          <a:xfrm>
            <a:off x="1097280" y="286602"/>
            <a:ext cx="10058401" cy="702305"/>
          </a:xfrm>
          <a:prstGeom prst="rect">
            <a:avLst/>
          </a:prstGeom>
        </p:spPr>
        <p:txBody>
          <a:bodyPr/>
          <a:lstStyle>
            <a:lvl1pPr>
              <a:defRPr spc="-100" sz="4300"/>
            </a:lvl1pPr>
          </a:lstStyle>
          <a:p>
            <a:pPr/>
            <a:r>
              <a:t>Evaluation :</a:t>
            </a:r>
          </a:p>
        </p:txBody>
      </p:sp>
      <p:sp>
        <p:nvSpPr>
          <p:cNvPr id="217" name="Content Placeholder 2"/>
          <p:cNvSpPr txBox="1"/>
          <p:nvPr>
            <p:ph type="body" idx="1"/>
          </p:nvPr>
        </p:nvSpPr>
        <p:spPr>
          <a:xfrm>
            <a:off x="1097280" y="1061883"/>
            <a:ext cx="10058401" cy="4807212"/>
          </a:xfrm>
          <a:prstGeom prst="rect">
            <a:avLst/>
          </a:prstGeom>
        </p:spPr>
        <p:txBody>
          <a:bodyPr/>
          <a:lstStyle/>
          <a:p>
            <a:pPr marL="90525" indent="-90525" defTabSz="905255">
              <a:spcBef>
                <a:spcPts val="1100"/>
              </a:spcBef>
              <a:defRPr b="1" sz="1782"/>
            </a:pPr>
            <a:r>
              <a:t>Regression Tasks:</a:t>
            </a:r>
          </a:p>
          <a:p>
            <a:pPr marL="90525" indent="-90525" defTabSz="905255">
              <a:spcBef>
                <a:spcPts val="1100"/>
              </a:spcBef>
              <a:buFontTx/>
              <a:buChar char="➢"/>
              <a:defRPr sz="1782"/>
            </a:pPr>
            <a:r>
              <a:t>RMSE (primary metric)</a:t>
            </a:r>
          </a:p>
          <a:p>
            <a:pPr marL="90525" indent="-90525" defTabSz="905255">
              <a:spcBef>
                <a:spcPts val="1100"/>
              </a:spcBef>
              <a:buFontTx/>
              <a:buChar char="➢"/>
              <a:defRPr sz="1782"/>
            </a:pPr>
            <a:r>
              <a:t>MAE</a:t>
            </a:r>
          </a:p>
          <a:p>
            <a:pPr marL="90525" indent="-90525" defTabSz="905255">
              <a:spcBef>
                <a:spcPts val="1100"/>
              </a:spcBef>
              <a:buFontTx/>
              <a:buChar char="➢"/>
              <a:defRPr sz="1782"/>
            </a:pPr>
            <a:r>
              <a:t>R² Score</a:t>
            </a:r>
          </a:p>
          <a:p>
            <a:pPr marL="90525" indent="-90525" defTabSz="905255">
              <a:spcBef>
                <a:spcPts val="1100"/>
              </a:spcBef>
              <a:defRPr sz="1782"/>
            </a:pPr>
          </a:p>
          <a:p>
            <a:pPr marL="90525" indent="-90525" defTabSz="905255">
              <a:spcBef>
                <a:spcPts val="1100"/>
              </a:spcBef>
              <a:defRPr b="1" sz="1782"/>
            </a:pPr>
            <a:r>
              <a:t>Classification Task:</a:t>
            </a:r>
          </a:p>
          <a:p>
            <a:pPr marL="90525" indent="-90525" defTabSz="905255">
              <a:spcBef>
                <a:spcPts val="1100"/>
              </a:spcBef>
              <a:buFontTx/>
              <a:buChar char="➢"/>
              <a:defRPr sz="1782"/>
            </a:pPr>
            <a:r>
              <a:t>Macro-F1 (primary metric)</a:t>
            </a:r>
          </a:p>
          <a:p>
            <a:pPr marL="90525" indent="-90525" defTabSz="905255">
              <a:spcBef>
                <a:spcPts val="1100"/>
              </a:spcBef>
              <a:buFontTx/>
              <a:buChar char="➢"/>
              <a:defRPr sz="1782"/>
            </a:pPr>
            <a:r>
              <a:t>Accuracy (secondary)</a:t>
            </a:r>
          </a:p>
          <a:p>
            <a:pPr marL="90525" indent="-90525" defTabSz="905255">
              <a:spcBef>
                <a:spcPts val="1100"/>
              </a:spcBef>
              <a:defRPr sz="1782"/>
            </a:pPr>
          </a:p>
          <a:p>
            <a:pPr marL="90525" indent="-90525" defTabSz="905255">
              <a:spcBef>
                <a:spcPts val="1100"/>
              </a:spcBef>
              <a:defRPr sz="1782"/>
            </a:pPr>
            <a:r>
              <a:t>These metrics reflect:</a:t>
            </a:r>
          </a:p>
          <a:p>
            <a:pPr marL="90525" indent="-90525" defTabSz="905255">
              <a:spcBef>
                <a:spcPts val="1100"/>
              </a:spcBef>
              <a:buFontTx/>
              <a:buChar char="➢"/>
              <a:defRPr sz="1782"/>
            </a:pPr>
            <a:r>
              <a:t>RMSE → average energy/power prediction error</a:t>
            </a:r>
          </a:p>
          <a:p>
            <a:pPr marL="90525" indent="-90525" defTabSz="905255">
              <a:spcBef>
                <a:spcPts val="1100"/>
              </a:spcBef>
              <a:buFontTx/>
              <a:buChar char="➢"/>
              <a:defRPr sz="1782"/>
            </a:pPr>
            <a:r>
              <a:t>Macro-F1 → balanced performance across user types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1"/>
          <p:cNvSpPr txBox="1"/>
          <p:nvPr>
            <p:ph type="title"/>
          </p:nvPr>
        </p:nvSpPr>
        <p:spPr>
          <a:xfrm>
            <a:off x="1097280" y="286603"/>
            <a:ext cx="10058401" cy="1450757"/>
          </a:xfrm>
          <a:prstGeom prst="rect">
            <a:avLst/>
          </a:prstGeom>
        </p:spPr>
        <p:txBody>
          <a:bodyPr/>
          <a:lstStyle>
            <a:lvl1pPr>
              <a:defRPr spc="-100"/>
            </a:lvl1pPr>
          </a:lstStyle>
          <a:p>
            <a:pPr/>
            <a:r>
              <a:t>Models Compared:</a:t>
            </a:r>
          </a:p>
        </p:txBody>
      </p:sp>
      <p:sp>
        <p:nvSpPr>
          <p:cNvPr id="220" name="Content Placeholder 3"/>
          <p:cNvSpPr txBox="1"/>
          <p:nvPr>
            <p:ph type="body" sz="half" idx="1"/>
          </p:nvPr>
        </p:nvSpPr>
        <p:spPr>
          <a:xfrm>
            <a:off x="1097278" y="1845734"/>
            <a:ext cx="4937762" cy="4023360"/>
          </a:xfrm>
          <a:prstGeom prst="rect">
            <a:avLst/>
          </a:prstGeom>
        </p:spPr>
        <p:txBody>
          <a:bodyPr/>
          <a:lstStyle/>
          <a:p>
            <a:pPr>
              <a:buFontTx/>
              <a:buChar char="❑"/>
              <a:defRPr b="1"/>
            </a:pPr>
            <a:r>
              <a:t>Regression Models Evaluated:</a:t>
            </a:r>
          </a:p>
          <a:p>
            <a:pPr/>
            <a:r>
              <a:t>Linear Regression</a:t>
            </a:r>
          </a:p>
          <a:p>
            <a:pPr/>
            <a:r>
              <a:t>Ridge Regression</a:t>
            </a:r>
          </a:p>
          <a:p>
            <a:pPr/>
            <a:r>
              <a:t>Lasso Regression</a:t>
            </a:r>
          </a:p>
          <a:p>
            <a:pPr/>
            <a:r>
              <a:t>Support Vector Regression (RBF)</a:t>
            </a:r>
          </a:p>
          <a:p>
            <a:pPr/>
            <a:r>
              <a:t>Random Forest Regressor</a:t>
            </a:r>
          </a:p>
          <a:p>
            <a:pPr/>
            <a:r>
              <a:t>Extra Trees Regressor</a:t>
            </a:r>
          </a:p>
          <a:p>
            <a:pPr/>
            <a:r>
              <a:t>Gradient Boosting Regressor</a:t>
            </a:r>
          </a:p>
          <a:p>
            <a:pPr>
              <a:defRPr b="1">
                <a:solidFill>
                  <a:srgbClr val="FF0000"/>
                </a:solidFill>
              </a:defRPr>
            </a:pPr>
            <a:r>
              <a:t>LightGBM Regressor </a:t>
            </a:r>
            <a:r>
              <a:rPr i="1"/>
              <a:t>(best)</a:t>
            </a:r>
          </a:p>
        </p:txBody>
      </p:sp>
      <p:sp>
        <p:nvSpPr>
          <p:cNvPr id="221" name="Content Placeholder 4"/>
          <p:cNvSpPr txBox="1"/>
          <p:nvPr/>
        </p:nvSpPr>
        <p:spPr>
          <a:xfrm>
            <a:off x="6172198" y="1871345"/>
            <a:ext cx="5424056" cy="425989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91439" indent="-91439" defTabSz="914400">
              <a:lnSpc>
                <a:spcPct val="90000"/>
              </a:lnSpc>
              <a:spcBef>
                <a:spcPts val="1200"/>
              </a:spcBef>
              <a:buClr>
                <a:schemeClr val="accent1"/>
              </a:buClr>
              <a:buSzPct val="100000"/>
              <a:buChar char="❑"/>
              <a:defRPr b="1" sz="2000">
                <a:solidFill>
                  <a:srgbClr val="404040"/>
                </a:solidFill>
              </a:defRPr>
            </a:pPr>
            <a:r>
              <a:t>Classification Models Evaluated:</a:t>
            </a:r>
          </a:p>
          <a:p>
            <a:pPr marL="91439" indent="-91439" defTabSz="914400">
              <a:lnSpc>
                <a:spcPct val="90000"/>
              </a:lnSpc>
              <a:spcBef>
                <a:spcPts val="1200"/>
              </a:spcBef>
              <a:buClr>
                <a:schemeClr val="accent1"/>
              </a:buClr>
              <a:buSzPct val="100000"/>
              <a:buFont typeface="Calibri"/>
              <a:buChar char=" "/>
              <a:defRPr sz="2000">
                <a:solidFill>
                  <a:srgbClr val="404040"/>
                </a:solidFill>
              </a:defRPr>
            </a:pPr>
            <a:r>
              <a:t>Logistic Regression</a:t>
            </a:r>
          </a:p>
          <a:p>
            <a:pPr marL="91439" indent="-91439" defTabSz="914400">
              <a:lnSpc>
                <a:spcPct val="90000"/>
              </a:lnSpc>
              <a:spcBef>
                <a:spcPts val="1200"/>
              </a:spcBef>
              <a:buClr>
                <a:schemeClr val="accent1"/>
              </a:buClr>
              <a:buSzPct val="100000"/>
              <a:buFont typeface="Calibri"/>
              <a:buChar char=" "/>
              <a:defRPr sz="2000">
                <a:solidFill>
                  <a:srgbClr val="404040"/>
                </a:solidFill>
              </a:defRPr>
            </a:pPr>
            <a:r>
              <a:t>KNN</a:t>
            </a:r>
          </a:p>
          <a:p>
            <a:pPr marL="91439" indent="-91439" defTabSz="914400">
              <a:lnSpc>
                <a:spcPct val="90000"/>
              </a:lnSpc>
              <a:spcBef>
                <a:spcPts val="1200"/>
              </a:spcBef>
              <a:buClr>
                <a:schemeClr val="accent1"/>
              </a:buClr>
              <a:buSzPct val="100000"/>
              <a:buFont typeface="Calibri"/>
              <a:buChar char=" "/>
              <a:defRPr sz="2000">
                <a:solidFill>
                  <a:srgbClr val="404040"/>
                </a:solidFill>
              </a:defRPr>
            </a:pPr>
            <a:r>
              <a:t>Decision Tree</a:t>
            </a:r>
          </a:p>
          <a:p>
            <a:pPr marL="91439" indent="-91439" defTabSz="914400">
              <a:lnSpc>
                <a:spcPct val="90000"/>
              </a:lnSpc>
              <a:spcBef>
                <a:spcPts val="1200"/>
              </a:spcBef>
              <a:buClr>
                <a:schemeClr val="accent1"/>
              </a:buClr>
              <a:buSzPct val="100000"/>
              <a:buFont typeface="Calibri"/>
              <a:buChar char=" "/>
              <a:defRPr sz="2000">
                <a:solidFill>
                  <a:srgbClr val="404040"/>
                </a:solidFill>
              </a:defRPr>
            </a:pPr>
            <a:r>
              <a:t>Support Vector Classifier (RBF)</a:t>
            </a:r>
          </a:p>
          <a:p>
            <a:pPr marL="91439" indent="-91439" defTabSz="914400">
              <a:lnSpc>
                <a:spcPct val="90000"/>
              </a:lnSpc>
              <a:spcBef>
                <a:spcPts val="1200"/>
              </a:spcBef>
              <a:buClr>
                <a:schemeClr val="accent1"/>
              </a:buClr>
              <a:buSzPct val="100000"/>
              <a:buFont typeface="Calibri"/>
              <a:buChar char=" "/>
              <a:defRPr sz="2000">
                <a:solidFill>
                  <a:srgbClr val="404040"/>
                </a:solidFill>
              </a:defRPr>
            </a:pPr>
            <a:r>
              <a:t>Gradient Boosting Classifier</a:t>
            </a:r>
          </a:p>
          <a:p>
            <a:pPr marL="91439" indent="-91439" defTabSz="914400">
              <a:lnSpc>
                <a:spcPct val="90000"/>
              </a:lnSpc>
              <a:spcBef>
                <a:spcPts val="1200"/>
              </a:spcBef>
              <a:buClr>
                <a:schemeClr val="accent1"/>
              </a:buClr>
              <a:buSzPct val="100000"/>
              <a:buFont typeface="Calibri"/>
              <a:buChar char=" "/>
              <a:defRPr b="1" i="1" sz="2000">
                <a:solidFill>
                  <a:srgbClr val="FF0000"/>
                </a:solidFill>
              </a:defRPr>
            </a:pPr>
            <a:r>
              <a:t>Random Forest Classifier (best)</a:t>
            </a:r>
            <a:endParaRPr>
              <a:solidFill>
                <a:srgbClr val="404040"/>
              </a:solidFill>
            </a:endParaRPr>
          </a:p>
          <a:p>
            <a:pPr marL="91439" indent="-91439" defTabSz="914400">
              <a:lnSpc>
                <a:spcPct val="90000"/>
              </a:lnSpc>
              <a:spcBef>
                <a:spcPts val="1200"/>
              </a:spcBef>
              <a:buClr>
                <a:schemeClr val="accent1"/>
              </a:buClr>
              <a:buSzPct val="100000"/>
              <a:buFont typeface="Calibri"/>
              <a:buChar char=" "/>
              <a:defRPr sz="2000">
                <a:solidFill>
                  <a:srgbClr val="404040"/>
                </a:solidFill>
              </a:defRPr>
            </a:pPr>
            <a:r>
              <a:t>LightGBM Classifier</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itle 1"/>
          <p:cNvSpPr txBox="1"/>
          <p:nvPr>
            <p:ph type="title"/>
          </p:nvPr>
        </p:nvSpPr>
        <p:spPr>
          <a:xfrm>
            <a:off x="838198" y="127818"/>
            <a:ext cx="3245429" cy="1562871"/>
          </a:xfrm>
          <a:prstGeom prst="rect">
            <a:avLst/>
          </a:prstGeom>
        </p:spPr>
        <p:txBody>
          <a:bodyPr/>
          <a:lstStyle>
            <a:lvl1pPr>
              <a:defRPr spc="-100" sz="4300"/>
            </a:lvl1pPr>
          </a:lstStyle>
          <a:p>
            <a:pPr/>
            <a:r>
              <a:t>Power Consumption</a:t>
            </a:r>
          </a:p>
        </p:txBody>
      </p:sp>
      <p:sp>
        <p:nvSpPr>
          <p:cNvPr id="224" name="Content Placeholder 2"/>
          <p:cNvSpPr txBox="1"/>
          <p:nvPr>
            <p:ph type="body" sz="quarter" idx="1"/>
          </p:nvPr>
        </p:nvSpPr>
        <p:spPr>
          <a:xfrm>
            <a:off x="838199" y="2441863"/>
            <a:ext cx="3245429" cy="3735099"/>
          </a:xfrm>
          <a:prstGeom prst="rect">
            <a:avLst/>
          </a:prstGeom>
        </p:spPr>
        <p:txBody>
          <a:bodyPr/>
          <a:lstStyle/>
          <a:p>
            <a:pPr>
              <a:lnSpc>
                <a:spcPct val="81000"/>
              </a:lnSpc>
              <a:defRPr b="1" sz="2200"/>
            </a:pPr>
            <a:r>
              <a:t>Key Insights:</a:t>
            </a:r>
          </a:p>
          <a:p>
            <a:pPr>
              <a:lnSpc>
                <a:spcPct val="81000"/>
              </a:lnSpc>
              <a:defRPr sz="2200"/>
            </a:pPr>
            <a:r>
              <a:t>Strong non-linear patterns captured by boosting trees</a:t>
            </a:r>
          </a:p>
          <a:p>
            <a:pPr>
              <a:lnSpc>
                <a:spcPct val="81000"/>
              </a:lnSpc>
              <a:defRPr sz="2200"/>
            </a:pPr>
            <a:r>
              <a:t>LightGBM significantly outperforms linear models</a:t>
            </a:r>
          </a:p>
          <a:p>
            <a:pPr>
              <a:lnSpc>
                <a:spcPct val="81000"/>
              </a:lnSpc>
              <a:defRPr sz="2200"/>
            </a:pPr>
            <a:r>
              <a:t>High R² score (</a:t>
            </a:r>
            <a:r>
              <a:rPr b="1"/>
              <a:t>0.767</a:t>
            </a:r>
            <a:r>
              <a:t>) indicates strong predictive ability</a:t>
            </a:r>
          </a:p>
          <a:p>
            <a:pPr>
              <a:lnSpc>
                <a:spcPct val="81000"/>
              </a:lnSpc>
              <a:defRPr sz="2200"/>
            </a:pPr>
            <a:r>
              <a:t>Selected Model:</a:t>
            </a:r>
            <a:br/>
            <a:r>
              <a:t> </a:t>
            </a:r>
            <a:r>
              <a:rPr b="1"/>
              <a:t>LightGBM Regressor</a:t>
            </a:r>
          </a:p>
        </p:txBody>
      </p:sp>
      <p:pic>
        <p:nvPicPr>
          <p:cNvPr id="225" name="Picture 4" descr="Picture 4"/>
          <p:cNvPicPr>
            <a:picLocks noChangeAspect="1"/>
          </p:cNvPicPr>
          <p:nvPr/>
        </p:nvPicPr>
        <p:blipFill>
          <a:blip r:embed="rId2">
            <a:extLst/>
          </a:blip>
          <a:stretch>
            <a:fillRect/>
          </a:stretch>
        </p:blipFill>
        <p:spPr>
          <a:xfrm>
            <a:off x="4374572" y="498763"/>
            <a:ext cx="6979228" cy="540222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Applications of Edge AI</a:t>
            </a:r>
          </a:p>
        </p:txBody>
      </p:sp>
      <p:sp>
        <p:nvSpPr>
          <p:cNvPr id="89" name="Content Placeholder 2"/>
          <p:cNvSpPr txBox="1"/>
          <p:nvPr>
            <p:ph type="body" idx="1"/>
          </p:nvPr>
        </p:nvSpPr>
        <p:spPr>
          <a:xfrm>
            <a:off x="838200" y="2109453"/>
            <a:ext cx="10515600" cy="4351338"/>
          </a:xfrm>
          <a:prstGeom prst="rect">
            <a:avLst/>
          </a:prstGeom>
        </p:spPr>
        <p:txBody>
          <a:bodyPr lIns="45719" tIns="45719" rIns="45719" bIns="45719"/>
          <a:lstStyle/>
          <a:p>
            <a:pPr marL="0" indent="0">
              <a:lnSpc>
                <a:spcPct val="100000"/>
              </a:lnSpc>
              <a:spcBef>
                <a:spcPts val="0"/>
              </a:spcBef>
              <a:buFontTx/>
              <a:buChar char="•"/>
              <a:defRPr b="1">
                <a:latin typeface="Times New Roman"/>
                <a:ea typeface="Times New Roman"/>
                <a:cs typeface="Times New Roman"/>
                <a:sym typeface="Times New Roman"/>
              </a:defRPr>
            </a:pPr>
            <a:r>
              <a:t>  Smart Grids</a:t>
            </a:r>
            <a:r>
              <a:rPr b="0"/>
              <a:t> – Predict demand, balance load, reduce outages.</a:t>
            </a:r>
            <a:endParaRPr b="0"/>
          </a:p>
          <a:p>
            <a:pPr marL="0" indent="0">
              <a:lnSpc>
                <a:spcPct val="100000"/>
              </a:lnSpc>
              <a:spcBef>
                <a:spcPts val="0"/>
              </a:spcBef>
              <a:buFontTx/>
              <a:buChar char="•"/>
              <a:defRPr b="1">
                <a:latin typeface="Times New Roman"/>
                <a:ea typeface="Times New Roman"/>
                <a:cs typeface="Times New Roman"/>
                <a:sym typeface="Times New Roman"/>
              </a:defRPr>
            </a:pPr>
            <a:r>
              <a:t>  Renewable Energy</a:t>
            </a:r>
            <a:r>
              <a:rPr b="0"/>
              <a:t> – Forecast solar/wind output locally, optimize storage</a:t>
            </a:r>
          </a:p>
          <a:p>
            <a:pPr>
              <a:defRPr b="1">
                <a:latin typeface="Times New Roman"/>
                <a:ea typeface="Times New Roman"/>
                <a:cs typeface="Times New Roman"/>
                <a:sym typeface="Times New Roman"/>
              </a:defRPr>
            </a:pPr>
            <a:r>
              <a:t>Autonomous Vehicles: </a:t>
            </a:r>
            <a:r>
              <a:rPr b="0"/>
              <a:t>Real-time processing of data from cameras and sensors to navigate roads, detect obstacles, and make driving decisions.</a:t>
            </a:r>
          </a:p>
          <a:p>
            <a:pPr>
              <a:defRPr b="1">
                <a:latin typeface="Times New Roman"/>
                <a:ea typeface="Times New Roman"/>
                <a:cs typeface="Times New Roman"/>
                <a:sym typeface="Times New Roman"/>
              </a:defRPr>
            </a:pPr>
            <a:r>
              <a:t>Healthcare Monitoring: </a:t>
            </a:r>
            <a:r>
              <a:rPr b="0"/>
              <a:t>Wearable devices use Edge AI to monitor vital signs and detect anomalies, providing real-time alerts for medical emergencies.</a:t>
            </a:r>
          </a:p>
          <a:p>
            <a:pPr>
              <a:defRPr b="1">
                <a:latin typeface="Times New Roman"/>
                <a:ea typeface="Times New Roman"/>
                <a:cs typeface="Times New Roman"/>
                <a:sym typeface="Times New Roman"/>
              </a:defRPr>
            </a:pPr>
            <a:r>
              <a:t>Smart Homes:</a:t>
            </a:r>
            <a:r>
              <a:rPr b="0"/>
              <a:t> Devices like smart speakers, thermostats, and cameras use Edge AI for personalized user experiences and enhanced security.</a:t>
            </a:r>
          </a:p>
          <a:p>
            <a:pPr>
              <a:defRPr b="1">
                <a:latin typeface="Times New Roman"/>
                <a:ea typeface="Times New Roman"/>
                <a:cs typeface="Times New Roman"/>
                <a:sym typeface="Times New Roman"/>
              </a:defRPr>
            </a:pPr>
            <a:r>
              <a:t>Industrial Automation: </a:t>
            </a:r>
            <a:r>
              <a:rPr b="0"/>
              <a:t>Edge AI in manufacturing monitors machinery, predicts maintenance needs, and optimizes operations, minimizing downtime.</a:t>
            </a:r>
          </a:p>
        </p:txBody>
      </p:sp>
      <p:sp>
        <p:nvSpPr>
          <p:cNvPr id="90" name="Rectangle 2"/>
          <p:cNvSpPr txBox="1"/>
          <p:nvPr/>
        </p:nvSpPr>
        <p:spPr>
          <a:xfrm>
            <a:off x="45719" y="-175331"/>
            <a:ext cx="16765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914400">
              <a:defRPr>
                <a:latin typeface="Arial"/>
                <a:ea typeface="Arial"/>
                <a:cs typeface="Arial"/>
                <a:sym typeface="Arial"/>
              </a:defRPr>
            </a:lvl1pPr>
          </a:lstStyle>
          <a:p>
            <a:pPr/>
            <a:r>
              <a: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itle 1"/>
          <p:cNvSpPr txBox="1"/>
          <p:nvPr>
            <p:ph type="title"/>
          </p:nvPr>
        </p:nvSpPr>
        <p:spPr>
          <a:xfrm>
            <a:off x="838199" y="365125"/>
            <a:ext cx="2798620" cy="1325563"/>
          </a:xfrm>
          <a:prstGeom prst="rect">
            <a:avLst/>
          </a:prstGeom>
        </p:spPr>
        <p:txBody>
          <a:bodyPr/>
          <a:lstStyle>
            <a:lvl1pPr>
              <a:defRPr spc="-100" sz="4300"/>
            </a:lvl1pPr>
          </a:lstStyle>
          <a:p>
            <a:pPr/>
            <a:r>
              <a:t>Energy Efficiency</a:t>
            </a:r>
          </a:p>
        </p:txBody>
      </p:sp>
      <p:sp>
        <p:nvSpPr>
          <p:cNvPr id="228" name="Content Placeholder 2"/>
          <p:cNvSpPr txBox="1"/>
          <p:nvPr>
            <p:ph type="body" sz="quarter" idx="1"/>
          </p:nvPr>
        </p:nvSpPr>
        <p:spPr>
          <a:xfrm>
            <a:off x="838200" y="3086098"/>
            <a:ext cx="3318164" cy="3090865"/>
          </a:xfrm>
          <a:prstGeom prst="rect">
            <a:avLst/>
          </a:prstGeom>
        </p:spPr>
        <p:txBody>
          <a:bodyPr/>
          <a:lstStyle/>
          <a:p>
            <a:pPr>
              <a:lnSpc>
                <a:spcPct val="81000"/>
              </a:lnSpc>
              <a:defRPr b="1"/>
            </a:pPr>
            <a:r>
              <a:t>Key Insights:</a:t>
            </a:r>
            <a:endParaRPr sz="2200"/>
          </a:p>
          <a:p>
            <a:pPr>
              <a:lnSpc>
                <a:spcPct val="81000"/>
              </a:lnSpc>
            </a:pPr>
            <a:r>
              <a:t>Linear models perform poorly → strong non-linear relationships</a:t>
            </a:r>
            <a:endParaRPr sz="1800"/>
          </a:p>
          <a:p>
            <a:pPr>
              <a:lnSpc>
                <a:spcPct val="81000"/>
              </a:lnSpc>
            </a:pPr>
            <a:r>
              <a:t>LightGBM gives highest R² (</a:t>
            </a:r>
            <a:r>
              <a:rPr b="1"/>
              <a:t>0.819</a:t>
            </a:r>
            <a:r>
              <a:t>) — excellent fit</a:t>
            </a:r>
            <a:endParaRPr sz="1800"/>
          </a:p>
          <a:p>
            <a:pPr>
              <a:lnSpc>
                <a:spcPct val="81000"/>
              </a:lnSpc>
            </a:pPr>
            <a:r>
              <a:t>Very stable across folds</a:t>
            </a:r>
            <a:endParaRPr sz="1800"/>
          </a:p>
          <a:p>
            <a:pPr>
              <a:lnSpc>
                <a:spcPct val="81000"/>
              </a:lnSpc>
            </a:pPr>
            <a:r>
              <a:t>Selected Model:</a:t>
            </a:r>
            <a:br/>
            <a:r>
              <a:t> </a:t>
            </a:r>
            <a:r>
              <a:rPr b="1"/>
              <a:t>LightGBM Regressor</a:t>
            </a:r>
          </a:p>
        </p:txBody>
      </p:sp>
      <p:pic>
        <p:nvPicPr>
          <p:cNvPr id="229" name="Picture 4" descr="Picture 4"/>
          <p:cNvPicPr>
            <a:picLocks noChangeAspect="1"/>
          </p:cNvPicPr>
          <p:nvPr/>
        </p:nvPicPr>
        <p:blipFill>
          <a:blip r:embed="rId2">
            <a:extLst/>
          </a:blip>
          <a:stretch>
            <a:fillRect/>
          </a:stretch>
        </p:blipFill>
        <p:spPr>
          <a:xfrm>
            <a:off x="4270028" y="365125"/>
            <a:ext cx="7531221" cy="564636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itle 1"/>
          <p:cNvSpPr txBox="1"/>
          <p:nvPr>
            <p:ph type="title"/>
          </p:nvPr>
        </p:nvSpPr>
        <p:spPr>
          <a:xfrm>
            <a:off x="838199" y="365125"/>
            <a:ext cx="2725884" cy="1325563"/>
          </a:xfrm>
          <a:prstGeom prst="rect">
            <a:avLst/>
          </a:prstGeom>
        </p:spPr>
        <p:txBody>
          <a:bodyPr/>
          <a:lstStyle>
            <a:lvl1pPr>
              <a:defRPr spc="-100"/>
            </a:lvl1pPr>
          </a:lstStyle>
          <a:p>
            <a:pPr/>
            <a:r>
              <a:t>User Type:</a:t>
            </a:r>
          </a:p>
        </p:txBody>
      </p:sp>
      <p:sp>
        <p:nvSpPr>
          <p:cNvPr id="232" name="Content Placeholder 2"/>
          <p:cNvSpPr txBox="1"/>
          <p:nvPr>
            <p:ph type="body" sz="quarter" idx="1"/>
          </p:nvPr>
        </p:nvSpPr>
        <p:spPr>
          <a:xfrm>
            <a:off x="581891" y="3117271"/>
            <a:ext cx="3543300" cy="3032606"/>
          </a:xfrm>
          <a:prstGeom prst="rect">
            <a:avLst/>
          </a:prstGeom>
        </p:spPr>
        <p:txBody>
          <a:bodyPr/>
          <a:lstStyle/>
          <a:p>
            <a:pPr>
              <a:defRPr b="1"/>
            </a:pPr>
            <a:r>
              <a:t>Key Insights:</a:t>
            </a:r>
          </a:p>
          <a:p>
            <a:pPr/>
            <a:r>
              <a:t>RandomForest perfectly separates user groups</a:t>
            </a:r>
          </a:p>
          <a:p>
            <a:pPr/>
            <a:r>
              <a:t>Logistic Regression and KNN underperform → nonlinear decision boundaries</a:t>
            </a:r>
          </a:p>
          <a:p>
            <a:pPr/>
            <a:r>
              <a:t>Selected Model:</a:t>
            </a:r>
            <a:br/>
            <a:r>
              <a:rPr b="1"/>
              <a:t>Random Forest Classifier</a:t>
            </a:r>
          </a:p>
        </p:txBody>
      </p:sp>
      <p:pic>
        <p:nvPicPr>
          <p:cNvPr id="233" name="Picture 4" descr="Picture 4"/>
          <p:cNvPicPr>
            <a:picLocks noChangeAspect="1"/>
          </p:cNvPicPr>
          <p:nvPr/>
        </p:nvPicPr>
        <p:blipFill>
          <a:blip r:embed="rId2">
            <a:extLst/>
          </a:blip>
          <a:stretch>
            <a:fillRect/>
          </a:stretch>
        </p:blipFill>
        <p:spPr>
          <a:xfrm>
            <a:off x="4790209" y="541772"/>
            <a:ext cx="6819900" cy="5608107"/>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itle 1"/>
          <p:cNvSpPr txBox="1"/>
          <p:nvPr>
            <p:ph type="title"/>
          </p:nvPr>
        </p:nvSpPr>
        <p:spPr>
          <a:xfrm>
            <a:off x="1097280" y="286603"/>
            <a:ext cx="10058401" cy="1450757"/>
          </a:xfrm>
          <a:prstGeom prst="rect">
            <a:avLst/>
          </a:prstGeom>
        </p:spPr>
        <p:txBody>
          <a:bodyPr/>
          <a:lstStyle>
            <a:lvl1pPr>
              <a:defRPr spc="-100"/>
            </a:lvl1pPr>
          </a:lstStyle>
          <a:p>
            <a:pPr/>
            <a:r>
              <a:t>Logical Interpretation:</a:t>
            </a:r>
          </a:p>
        </p:txBody>
      </p:sp>
      <p:sp>
        <p:nvSpPr>
          <p:cNvPr id="236" name="Content Placeholder 2"/>
          <p:cNvSpPr txBox="1"/>
          <p:nvPr>
            <p:ph type="body" idx="1"/>
          </p:nvPr>
        </p:nvSpPr>
        <p:spPr>
          <a:xfrm>
            <a:off x="1097280" y="1845734"/>
            <a:ext cx="10058401" cy="4023360"/>
          </a:xfrm>
          <a:prstGeom prst="rect">
            <a:avLst/>
          </a:prstGeom>
        </p:spPr>
        <p:txBody>
          <a:bodyPr/>
          <a:lstStyle/>
          <a:p>
            <a:pPr/>
            <a:r>
              <a:t>Unlike Random Forest and XGBoost:</a:t>
            </a:r>
          </a:p>
          <a:p>
            <a:pPr/>
            <a:r>
              <a:t>LightGBM uses Histogram-based Gradient Boosting</a:t>
            </a:r>
          </a:p>
          <a:p>
            <a:pPr/>
            <a:r>
              <a:t>Excellent performance even on low-end hardware</a:t>
            </a:r>
          </a:p>
          <a:p>
            <a:pPr/>
            <a:r>
              <a:t> Works Extremely Well with Mixed Feature Types</a:t>
            </a:r>
          </a:p>
          <a:p>
            <a:pPr/>
            <a:r>
              <a:t>LightGBM handles these efficiently.</a:t>
            </a:r>
          </a:p>
          <a:p>
            <a:pPr/>
            <a:r>
              <a:t> Proven in Literature as in IEEE Smart Grid &amp; Smart Home research consistently shows:</a:t>
            </a:r>
          </a:p>
          <a:p>
            <a:pPr marL="0" indent="0">
              <a:buSzTx/>
              <a:buNone/>
            </a:pPr>
            <a:r>
              <a:t>	</a:t>
            </a:r>
            <a:r>
              <a:rPr i="1"/>
              <a:t>“LightGBM provides comparable or superior accuracy to XGBoost and 	Random Forest,</a:t>
            </a:r>
            <a:br>
              <a:rPr i="1"/>
            </a:br>
            <a:r>
              <a:rPr i="1"/>
              <a:t>	while requiring significantly lower training time.”</a:t>
            </a:r>
            <a:br>
              <a:rPr i="1"/>
            </a:br>
            <a:r>
              <a:rPr i="1"/>
              <a:t>	(IEEE Access, 2023)</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1"/>
          <p:cNvSpPr txBox="1"/>
          <p:nvPr>
            <p:ph type="title"/>
          </p:nvPr>
        </p:nvSpPr>
        <p:spPr>
          <a:xfrm>
            <a:off x="838200" y="365125"/>
            <a:ext cx="4648201" cy="755754"/>
          </a:xfrm>
          <a:prstGeom prst="rect">
            <a:avLst/>
          </a:prstGeom>
        </p:spPr>
        <p:txBody>
          <a:bodyPr/>
          <a:lstStyle>
            <a:lvl1pPr>
              <a:defRPr spc="-100"/>
            </a:lvl1pPr>
          </a:lstStyle>
          <a:p>
            <a:pPr/>
            <a:r>
              <a:t>MAE,R2,Latency</a:t>
            </a:r>
          </a:p>
        </p:txBody>
      </p:sp>
      <p:pic>
        <p:nvPicPr>
          <p:cNvPr id="239" name="Picture 4" descr="Picture 4"/>
          <p:cNvPicPr>
            <a:picLocks noChangeAspect="1"/>
          </p:cNvPicPr>
          <p:nvPr/>
        </p:nvPicPr>
        <p:blipFill>
          <a:blip r:embed="rId2">
            <a:extLst/>
          </a:blip>
          <a:stretch>
            <a:fillRect/>
          </a:stretch>
        </p:blipFill>
        <p:spPr>
          <a:xfrm>
            <a:off x="494072" y="1583633"/>
            <a:ext cx="7954486" cy="2067214"/>
          </a:xfrm>
          <a:prstGeom prst="rect">
            <a:avLst/>
          </a:prstGeom>
          <a:ln w="12700">
            <a:miter lim="400000"/>
          </a:ln>
        </p:spPr>
      </p:pic>
      <p:sp>
        <p:nvSpPr>
          <p:cNvPr id="240" name="TextBox 5"/>
          <p:cNvSpPr txBox="1"/>
          <p:nvPr/>
        </p:nvSpPr>
        <p:spPr>
          <a:xfrm>
            <a:off x="539792" y="1120877"/>
            <a:ext cx="2423161"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Power Consumption:</a:t>
            </a:r>
          </a:p>
        </p:txBody>
      </p:sp>
      <p:pic>
        <p:nvPicPr>
          <p:cNvPr id="241" name="Picture 7" descr="Picture 7"/>
          <p:cNvPicPr>
            <a:picLocks noChangeAspect="1"/>
          </p:cNvPicPr>
          <p:nvPr/>
        </p:nvPicPr>
        <p:blipFill>
          <a:blip r:embed="rId3">
            <a:extLst/>
          </a:blip>
          <a:stretch>
            <a:fillRect/>
          </a:stretch>
        </p:blipFill>
        <p:spPr>
          <a:xfrm>
            <a:off x="494072" y="4594447"/>
            <a:ext cx="8116434" cy="2076740"/>
          </a:xfrm>
          <a:prstGeom prst="rect">
            <a:avLst/>
          </a:prstGeom>
          <a:ln w="12700">
            <a:miter lim="400000"/>
          </a:ln>
        </p:spPr>
      </p:pic>
      <p:sp>
        <p:nvSpPr>
          <p:cNvPr id="242" name="TextBox 8"/>
          <p:cNvSpPr txBox="1"/>
          <p:nvPr/>
        </p:nvSpPr>
        <p:spPr>
          <a:xfrm>
            <a:off x="539792" y="4159044"/>
            <a:ext cx="2138023"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Energy Efficiency:</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itle 1"/>
          <p:cNvSpPr txBox="1"/>
          <p:nvPr>
            <p:ph type="title"/>
          </p:nvPr>
        </p:nvSpPr>
        <p:spPr>
          <a:xfrm>
            <a:off x="1097280" y="286603"/>
            <a:ext cx="10058401" cy="1450757"/>
          </a:xfrm>
          <a:prstGeom prst="rect">
            <a:avLst/>
          </a:prstGeom>
        </p:spPr>
        <p:txBody>
          <a:bodyPr/>
          <a:lstStyle>
            <a:lvl1pPr>
              <a:defRPr spc="-100"/>
            </a:lvl1pPr>
          </a:lstStyle>
          <a:p>
            <a:pPr/>
            <a:r>
              <a:t>Power Consumption:</a:t>
            </a:r>
          </a:p>
        </p:txBody>
      </p:sp>
      <p:sp>
        <p:nvSpPr>
          <p:cNvPr id="245" name="Content Placeholder 2"/>
          <p:cNvSpPr txBox="1"/>
          <p:nvPr>
            <p:ph type="body" idx="1"/>
          </p:nvPr>
        </p:nvSpPr>
        <p:spPr>
          <a:xfrm>
            <a:off x="1097280" y="1845734"/>
            <a:ext cx="10058401" cy="4023360"/>
          </a:xfrm>
          <a:prstGeom prst="rect">
            <a:avLst/>
          </a:prstGeom>
        </p:spPr>
        <p:txBody>
          <a:bodyPr/>
          <a:lstStyle/>
          <a:p>
            <a:pPr>
              <a:lnSpc>
                <a:spcPct val="72000"/>
              </a:lnSpc>
              <a:defRPr sz="1800"/>
            </a:pPr>
            <a:r>
              <a:t>LGBM has </a:t>
            </a:r>
            <a:r>
              <a:rPr b="1"/>
              <a:t>BY FAR</a:t>
            </a:r>
            <a:r>
              <a:t> the highest R².</a:t>
            </a:r>
            <a:endParaRPr sz="1700"/>
          </a:p>
          <a:p>
            <a:pPr>
              <a:lnSpc>
                <a:spcPct val="72000"/>
              </a:lnSpc>
              <a:defRPr sz="1800"/>
            </a:pPr>
            <a:r>
              <a:t>MAE(Lower the better): LGBM being the lowest </a:t>
            </a:r>
            <a:endParaRPr sz="1700"/>
          </a:p>
          <a:p>
            <a:pPr>
              <a:lnSpc>
                <a:spcPct val="72000"/>
              </a:lnSpc>
              <a:defRPr sz="1800"/>
            </a:pPr>
            <a:r>
              <a:t>Latency of Random Forest is 0.00027s , ExtraTrees is 0.0004s but LGBM being the lowest with 2.94*10^-5 s.</a:t>
            </a:r>
            <a:endParaRPr sz="1700"/>
          </a:p>
          <a:p>
            <a:pPr>
              <a:lnSpc>
                <a:spcPct val="72000"/>
              </a:lnSpc>
              <a:defRPr sz="1800"/>
            </a:pPr>
            <a:r>
              <a:t>Memory usage:</a:t>
            </a:r>
            <a:endParaRPr sz="1700"/>
          </a:p>
          <a:p>
            <a:pPr lvl="1" marL="384047" indent="-182879">
              <a:lnSpc>
                <a:spcPct val="72000"/>
              </a:lnSpc>
              <a:spcBef>
                <a:spcPts val="400"/>
              </a:spcBef>
              <a:defRPr sz="1500"/>
            </a:pPr>
            <a:r>
              <a:t>LGBM: 170 MB [LOWEST]</a:t>
            </a:r>
          </a:p>
          <a:p>
            <a:pPr lvl="1" marL="384047" indent="-182879">
              <a:lnSpc>
                <a:spcPct val="72000"/>
              </a:lnSpc>
              <a:spcBef>
                <a:spcPts val="400"/>
              </a:spcBef>
              <a:defRPr sz="1500"/>
            </a:pPr>
            <a:r>
              <a:t>Random Forest: 223 MB</a:t>
            </a:r>
          </a:p>
          <a:p>
            <a:pPr lvl="1" marL="384047" indent="-182879">
              <a:lnSpc>
                <a:spcPct val="72000"/>
              </a:lnSpc>
              <a:spcBef>
                <a:spcPts val="400"/>
              </a:spcBef>
              <a:defRPr sz="1500"/>
            </a:pPr>
            <a:r>
              <a:t>ExtraTrees: 304 MB</a:t>
            </a:r>
          </a:p>
          <a:p>
            <a:pPr>
              <a:lnSpc>
                <a:spcPct val="72000"/>
              </a:lnSpc>
              <a:defRPr sz="1800"/>
            </a:pPr>
            <a:r>
              <a:t>Training Time taken by these three were:</a:t>
            </a:r>
            <a:endParaRPr sz="1700"/>
          </a:p>
          <a:p>
            <a:pPr lvl="1" marL="384047" indent="-182879">
              <a:lnSpc>
                <a:spcPct val="72000"/>
              </a:lnSpc>
              <a:spcBef>
                <a:spcPts val="400"/>
              </a:spcBef>
              <a:defRPr sz="1500"/>
            </a:pPr>
            <a:r>
              <a:t>Random Forest: 119s</a:t>
            </a:r>
          </a:p>
          <a:p>
            <a:pPr lvl="1" marL="384047" indent="-182879">
              <a:lnSpc>
                <a:spcPct val="72000"/>
              </a:lnSpc>
              <a:spcBef>
                <a:spcPts val="400"/>
              </a:spcBef>
              <a:defRPr sz="1500"/>
            </a:pPr>
            <a:r>
              <a:t>ExtraTrees: 78s</a:t>
            </a:r>
          </a:p>
          <a:p>
            <a:pPr lvl="1" marL="384047" indent="-182879">
              <a:lnSpc>
                <a:spcPct val="72000"/>
              </a:lnSpc>
              <a:spcBef>
                <a:spcPts val="400"/>
              </a:spcBef>
              <a:defRPr sz="1500"/>
            </a:pPr>
            <a:r>
              <a:t>LGBM: 42s [ LOWEST]   </a:t>
            </a:r>
          </a:p>
          <a:p>
            <a:pPr lvl="1" marL="0" indent="457200">
              <a:lnSpc>
                <a:spcPct val="72000"/>
              </a:lnSpc>
              <a:spcBef>
                <a:spcPts val="400"/>
              </a:spcBef>
              <a:buSzTx/>
              <a:buNone/>
              <a:defRPr sz="1800"/>
            </a:pPr>
          </a:p>
          <a:p>
            <a:pPr lvl="1" marL="0" indent="457200">
              <a:lnSpc>
                <a:spcPct val="72000"/>
              </a:lnSpc>
              <a:spcBef>
                <a:spcPts val="400"/>
              </a:spcBef>
              <a:buSzTx/>
              <a:buNone/>
              <a:defRPr sz="1500"/>
            </a:pPr>
            <a:r>
              <a:t>  </a:t>
            </a:r>
          </a:p>
        </p:txBody>
      </p:sp>
      <p:pic>
        <p:nvPicPr>
          <p:cNvPr id="246" name="Picture 6" descr="Picture 6"/>
          <p:cNvPicPr>
            <a:picLocks noChangeAspect="1"/>
          </p:cNvPicPr>
          <p:nvPr/>
        </p:nvPicPr>
        <p:blipFill>
          <a:blip r:embed="rId2">
            <a:extLst/>
          </a:blip>
          <a:stretch>
            <a:fillRect/>
          </a:stretch>
        </p:blipFill>
        <p:spPr>
          <a:xfrm>
            <a:off x="6406350" y="196644"/>
            <a:ext cx="4861419" cy="2127857"/>
          </a:xfrm>
          <a:prstGeom prst="rect">
            <a:avLst/>
          </a:prstGeom>
          <a:ln w="12700">
            <a:miter lim="400000"/>
          </a:ln>
        </p:spPr>
      </p:pic>
      <p:pic>
        <p:nvPicPr>
          <p:cNvPr id="247" name="Picture 8" descr="Picture 8"/>
          <p:cNvPicPr>
            <a:picLocks noChangeAspect="1"/>
          </p:cNvPicPr>
          <p:nvPr/>
        </p:nvPicPr>
        <p:blipFill>
          <a:blip r:embed="rId3">
            <a:extLst/>
          </a:blip>
          <a:stretch>
            <a:fillRect/>
          </a:stretch>
        </p:blipFill>
        <p:spPr>
          <a:xfrm>
            <a:off x="5427836" y="3253254"/>
            <a:ext cx="5245339" cy="261584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xfrm>
            <a:off x="838199" y="365125"/>
            <a:ext cx="4186086" cy="1325563"/>
          </a:xfrm>
          <a:prstGeom prst="rect">
            <a:avLst/>
          </a:prstGeom>
        </p:spPr>
        <p:txBody>
          <a:bodyPr/>
          <a:lstStyle>
            <a:lvl1pPr>
              <a:defRPr spc="-100" sz="4300"/>
            </a:lvl1pPr>
          </a:lstStyle>
          <a:p>
            <a:pPr/>
            <a:r>
              <a:t>Energy Efficiency:</a:t>
            </a:r>
          </a:p>
        </p:txBody>
      </p:sp>
      <p:sp>
        <p:nvSpPr>
          <p:cNvPr id="250" name="Content Placeholder 2"/>
          <p:cNvSpPr txBox="1"/>
          <p:nvPr>
            <p:ph type="body" idx="1"/>
          </p:nvPr>
        </p:nvSpPr>
        <p:spPr>
          <a:xfrm>
            <a:off x="1097280" y="1845734"/>
            <a:ext cx="10058401" cy="4023360"/>
          </a:xfrm>
          <a:prstGeom prst="rect">
            <a:avLst/>
          </a:prstGeom>
        </p:spPr>
        <p:txBody>
          <a:bodyPr/>
          <a:lstStyle/>
          <a:p>
            <a:pPr>
              <a:lnSpc>
                <a:spcPct val="81000"/>
              </a:lnSpc>
            </a:pPr>
            <a:r>
              <a:t>LGBM has </a:t>
            </a:r>
            <a:r>
              <a:rPr b="1"/>
              <a:t>BY FAR</a:t>
            </a:r>
            <a:r>
              <a:t> the highest R².</a:t>
            </a:r>
            <a:endParaRPr sz="1800"/>
          </a:p>
          <a:p>
            <a:pPr>
              <a:lnSpc>
                <a:spcPct val="81000"/>
              </a:lnSpc>
            </a:pPr>
            <a:r>
              <a:t>MAE(Lower the better): LGBM being the lowest</a:t>
            </a:r>
            <a:endParaRPr sz="1800"/>
          </a:p>
          <a:p>
            <a:pPr>
              <a:lnSpc>
                <a:spcPct val="81000"/>
              </a:lnSpc>
            </a:pPr>
            <a:r>
              <a:t>Latency of Random Forest is 0.00025s , ExtraTrees is 0.0004s but LGBM being the lowest with 2.91*10^-5 s.</a:t>
            </a:r>
            <a:endParaRPr sz="1800"/>
          </a:p>
          <a:p>
            <a:pPr>
              <a:lnSpc>
                <a:spcPct val="81000"/>
              </a:lnSpc>
            </a:pPr>
            <a:r>
              <a:t>Memory usage:</a:t>
            </a:r>
            <a:endParaRPr sz="1800"/>
          </a:p>
          <a:p>
            <a:pPr lvl="1" marL="384047" indent="-182879">
              <a:lnSpc>
                <a:spcPct val="81000"/>
              </a:lnSpc>
              <a:spcBef>
                <a:spcPts val="400"/>
              </a:spcBef>
              <a:defRPr sz="1600"/>
            </a:pPr>
            <a:r>
              <a:t>LGBM: 137 MB [LOWEST]</a:t>
            </a:r>
          </a:p>
          <a:p>
            <a:pPr lvl="1" marL="384047" indent="-182879">
              <a:lnSpc>
                <a:spcPct val="81000"/>
              </a:lnSpc>
              <a:spcBef>
                <a:spcPts val="400"/>
              </a:spcBef>
              <a:defRPr sz="1600"/>
            </a:pPr>
            <a:r>
              <a:t>Random Forest: 240 MB</a:t>
            </a:r>
          </a:p>
          <a:p>
            <a:pPr lvl="1" marL="384047" indent="-182879">
              <a:lnSpc>
                <a:spcPct val="81000"/>
              </a:lnSpc>
              <a:spcBef>
                <a:spcPts val="400"/>
              </a:spcBef>
              <a:defRPr sz="1600"/>
            </a:pPr>
            <a:r>
              <a:t>ExtraTrees: 298 MB</a:t>
            </a:r>
          </a:p>
          <a:p>
            <a:pPr>
              <a:lnSpc>
                <a:spcPct val="81000"/>
              </a:lnSpc>
            </a:pPr>
            <a:r>
              <a:t>Training Time taken by these three were:</a:t>
            </a:r>
            <a:endParaRPr sz="1800"/>
          </a:p>
          <a:p>
            <a:pPr lvl="1" marL="384047" indent="-182879">
              <a:lnSpc>
                <a:spcPct val="81000"/>
              </a:lnSpc>
              <a:spcBef>
                <a:spcPts val="400"/>
              </a:spcBef>
              <a:defRPr sz="1600"/>
            </a:pPr>
            <a:r>
              <a:t>Random Forest: 106s</a:t>
            </a:r>
          </a:p>
          <a:p>
            <a:pPr lvl="1" marL="384047" indent="-182879">
              <a:lnSpc>
                <a:spcPct val="81000"/>
              </a:lnSpc>
              <a:spcBef>
                <a:spcPts val="400"/>
              </a:spcBef>
              <a:defRPr sz="1600"/>
            </a:pPr>
            <a:r>
              <a:t>ExtraTrees: 76s</a:t>
            </a:r>
          </a:p>
          <a:p>
            <a:pPr lvl="1" marL="384047" indent="-182879">
              <a:lnSpc>
                <a:spcPct val="81000"/>
              </a:lnSpc>
              <a:spcBef>
                <a:spcPts val="400"/>
              </a:spcBef>
              <a:defRPr sz="1600"/>
            </a:pPr>
            <a:r>
              <a:t>LGBM: 34s [ LOWEST]   </a:t>
            </a:r>
          </a:p>
        </p:txBody>
      </p:sp>
      <p:pic>
        <p:nvPicPr>
          <p:cNvPr id="251" name="Picture 4" descr="Picture 4"/>
          <p:cNvPicPr>
            <a:picLocks noChangeAspect="1"/>
          </p:cNvPicPr>
          <p:nvPr/>
        </p:nvPicPr>
        <p:blipFill>
          <a:blip r:embed="rId2">
            <a:extLst/>
          </a:blip>
          <a:stretch>
            <a:fillRect/>
          </a:stretch>
        </p:blipFill>
        <p:spPr>
          <a:xfrm>
            <a:off x="6876388" y="0"/>
            <a:ext cx="4951819" cy="2440216"/>
          </a:xfrm>
          <a:prstGeom prst="rect">
            <a:avLst/>
          </a:prstGeom>
          <a:ln w="12700">
            <a:miter lim="400000"/>
          </a:ln>
        </p:spPr>
      </p:pic>
      <p:pic>
        <p:nvPicPr>
          <p:cNvPr id="252" name="Picture 6" descr="Picture 6"/>
          <p:cNvPicPr>
            <a:picLocks noChangeAspect="1"/>
          </p:cNvPicPr>
          <p:nvPr/>
        </p:nvPicPr>
        <p:blipFill>
          <a:blip r:embed="rId3">
            <a:extLst/>
          </a:blip>
          <a:stretch>
            <a:fillRect/>
          </a:stretch>
        </p:blipFill>
        <p:spPr>
          <a:xfrm>
            <a:off x="6876388" y="3313472"/>
            <a:ext cx="4771808" cy="234862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Title 1"/>
          <p:cNvSpPr txBox="1"/>
          <p:nvPr>
            <p:ph type="title"/>
          </p:nvPr>
        </p:nvSpPr>
        <p:spPr>
          <a:xfrm>
            <a:off x="1097280" y="286603"/>
            <a:ext cx="10058401" cy="1450757"/>
          </a:xfrm>
          <a:prstGeom prst="rect">
            <a:avLst/>
          </a:prstGeom>
        </p:spPr>
        <p:txBody>
          <a:bodyPr/>
          <a:lstStyle>
            <a:lvl1pPr>
              <a:defRPr spc="-100"/>
            </a:lvl1pPr>
          </a:lstStyle>
          <a:p>
            <a:pPr/>
            <a:r>
              <a:t>User Type:</a:t>
            </a:r>
          </a:p>
        </p:txBody>
      </p:sp>
      <p:sp>
        <p:nvSpPr>
          <p:cNvPr id="255" name="Content Placeholder 2"/>
          <p:cNvSpPr txBox="1"/>
          <p:nvPr>
            <p:ph type="body" idx="1"/>
          </p:nvPr>
        </p:nvSpPr>
        <p:spPr>
          <a:xfrm>
            <a:off x="1097280" y="1845734"/>
            <a:ext cx="10058401" cy="4023360"/>
          </a:xfrm>
          <a:prstGeom prst="rect">
            <a:avLst/>
          </a:prstGeom>
        </p:spPr>
        <p:txBody>
          <a:bodyPr/>
          <a:lstStyle/>
          <a:p>
            <a:pPr>
              <a:defRPr sz="2200"/>
            </a:pPr>
            <a:r>
              <a:t>Latency of Random Forest is 0.00017s , ExtraTrees is 0.0004s but LGBM being the lowest with 5.6*10^-5 s but RF still competitive using less memory.</a:t>
            </a:r>
          </a:p>
          <a:p>
            <a:pPr>
              <a:defRPr sz="2200"/>
            </a:pPr>
            <a:r>
              <a:t>Memory usage:</a:t>
            </a:r>
          </a:p>
          <a:p>
            <a:pPr lvl="1" marL="384047" indent="-182879">
              <a:spcBef>
                <a:spcPts val="400"/>
              </a:spcBef>
              <a:defRPr sz="1800"/>
            </a:pPr>
            <a:r>
              <a:t>LGBM: 207 MB </a:t>
            </a:r>
          </a:p>
          <a:p>
            <a:pPr lvl="1" marL="384047" indent="-182879">
              <a:spcBef>
                <a:spcPts val="400"/>
              </a:spcBef>
              <a:defRPr sz="1800"/>
            </a:pPr>
            <a:r>
              <a:t>Random Forest: 194 MB [LOWEST]</a:t>
            </a:r>
          </a:p>
          <a:p>
            <a:pPr>
              <a:defRPr sz="2200"/>
            </a:pPr>
            <a:r>
              <a:t>Training Time taken by these three were:</a:t>
            </a:r>
          </a:p>
          <a:p>
            <a:pPr lvl="1" marL="384047" indent="-182879">
              <a:spcBef>
                <a:spcPts val="400"/>
              </a:spcBef>
              <a:defRPr sz="1800"/>
            </a:pPr>
            <a:r>
              <a:t>Random Forest: 41s [ LOWEST] </a:t>
            </a:r>
          </a:p>
          <a:p>
            <a:pPr lvl="1" marL="384047" indent="-182879">
              <a:spcBef>
                <a:spcPts val="400"/>
              </a:spcBef>
              <a:defRPr sz="1800"/>
            </a:pPr>
            <a:r>
              <a:t>LGBM: 118s</a:t>
            </a:r>
          </a:p>
        </p:txBody>
      </p:sp>
      <p:pic>
        <p:nvPicPr>
          <p:cNvPr id="256" name="Picture 4" descr="Picture 4"/>
          <p:cNvPicPr>
            <a:picLocks noChangeAspect="1"/>
          </p:cNvPicPr>
          <p:nvPr/>
        </p:nvPicPr>
        <p:blipFill>
          <a:blip r:embed="rId2">
            <a:extLst/>
          </a:blip>
          <a:stretch>
            <a:fillRect/>
          </a:stretch>
        </p:blipFill>
        <p:spPr>
          <a:xfrm>
            <a:off x="3605174" y="4520950"/>
            <a:ext cx="7144747" cy="1790950"/>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itle 1"/>
          <p:cNvSpPr txBox="1"/>
          <p:nvPr>
            <p:ph type="title"/>
          </p:nvPr>
        </p:nvSpPr>
        <p:spPr>
          <a:xfrm>
            <a:off x="1097280" y="98324"/>
            <a:ext cx="10058401" cy="796413"/>
          </a:xfrm>
          <a:prstGeom prst="rect">
            <a:avLst/>
          </a:prstGeom>
        </p:spPr>
        <p:txBody>
          <a:bodyPr/>
          <a:lstStyle>
            <a:lvl1pPr>
              <a:defRPr spc="-100"/>
            </a:lvl1pPr>
          </a:lstStyle>
          <a:p>
            <a:pPr/>
            <a:r>
              <a:t>Observations from Model Performance:</a:t>
            </a:r>
          </a:p>
        </p:txBody>
      </p:sp>
      <p:sp>
        <p:nvSpPr>
          <p:cNvPr id="259" name="Content Placeholder 2"/>
          <p:cNvSpPr txBox="1"/>
          <p:nvPr>
            <p:ph type="body" idx="1"/>
          </p:nvPr>
        </p:nvSpPr>
        <p:spPr>
          <a:xfrm>
            <a:off x="838199" y="894735"/>
            <a:ext cx="10881854" cy="5712771"/>
          </a:xfrm>
          <a:prstGeom prst="rect">
            <a:avLst/>
          </a:prstGeom>
        </p:spPr>
        <p:txBody>
          <a:bodyPr/>
          <a:lstStyle/>
          <a:p>
            <a:pPr>
              <a:defRPr b="1" sz="2200"/>
            </a:pPr>
            <a:r>
              <a:t>1. Regression Tasks (Power &amp; Efficiency)</a:t>
            </a:r>
          </a:p>
          <a:p>
            <a:pPr>
              <a:buFontTx/>
              <a:buChar char="➢"/>
              <a:defRPr sz="2200"/>
            </a:pPr>
            <a:r>
              <a:t>Linear models failed → clear non-linear patterns</a:t>
            </a:r>
          </a:p>
          <a:p>
            <a:pPr>
              <a:buFontTx/>
              <a:buChar char="➢"/>
              <a:defRPr sz="2200"/>
            </a:pPr>
            <a:r>
              <a:t>Boosting models (LightGBM, GBM) consistently outperformed all others</a:t>
            </a:r>
          </a:p>
          <a:p>
            <a:pPr>
              <a:buFontTx/>
              <a:buChar char="➢"/>
              <a:defRPr sz="2200"/>
            </a:pPr>
            <a:r>
              <a:t>ExtraTrees ranked second → strong ensemble behavior</a:t>
            </a:r>
          </a:p>
          <a:p>
            <a:pPr>
              <a:buFontTx/>
              <a:buChar char="➢"/>
              <a:defRPr sz="2200"/>
            </a:pPr>
            <a:r>
              <a:t>LightGBM achieved </a:t>
            </a:r>
            <a:r>
              <a:rPr b="1"/>
              <a:t>best RMSE &amp; R²</a:t>
            </a:r>
            <a:r>
              <a:t> across both tasks</a:t>
            </a:r>
          </a:p>
          <a:p>
            <a:pPr>
              <a:defRPr b="1" sz="2200"/>
            </a:pPr>
            <a:r>
              <a:t>2. Classification Task (User Type)</a:t>
            </a:r>
          </a:p>
          <a:p>
            <a:pPr>
              <a:buFontTx/>
              <a:buChar char="➢"/>
              <a:defRPr sz="2200"/>
            </a:pPr>
            <a:r>
              <a:t>Both RandomForest and LightGBM achieved perfect classification</a:t>
            </a:r>
          </a:p>
          <a:p>
            <a:pPr>
              <a:buFontTx/>
              <a:buChar char="➢"/>
              <a:defRPr sz="2200"/>
            </a:pPr>
            <a:r>
              <a:t>Decision Tree &amp; SVC showed strong but lower performance → confirms non-linear separability</a:t>
            </a:r>
          </a:p>
          <a:p>
            <a:pPr>
              <a:buFontTx/>
              <a:buChar char="➢"/>
              <a:defRPr sz="2200"/>
            </a:pPr>
            <a:r>
              <a:t>Logistic Regression &amp; KNN weak → dataset not linearly separable</a:t>
            </a:r>
          </a:p>
          <a:p>
            <a:pPr>
              <a:buFontTx/>
              <a:buChar char="➢"/>
              <a:defRPr sz="2200"/>
            </a:pPr>
            <a:r>
              <a:t>RandomForest produced </a:t>
            </a:r>
            <a:r>
              <a:rPr b="1"/>
              <a:t>cleaner ROC shape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itle 1"/>
          <p:cNvSpPr txBox="1"/>
          <p:nvPr>
            <p:ph type="title"/>
          </p:nvPr>
        </p:nvSpPr>
        <p:spPr>
          <a:xfrm>
            <a:off x="1097280" y="286603"/>
            <a:ext cx="10058401" cy="1060417"/>
          </a:xfrm>
          <a:prstGeom prst="rect">
            <a:avLst/>
          </a:prstGeom>
        </p:spPr>
        <p:txBody>
          <a:bodyPr/>
          <a:lstStyle>
            <a:lvl1pPr>
              <a:defRPr spc="-100"/>
            </a:lvl1pPr>
          </a:lstStyle>
          <a:p>
            <a:pPr/>
            <a:r>
              <a:t>Conclusion:</a:t>
            </a:r>
          </a:p>
        </p:txBody>
      </p:sp>
      <p:sp>
        <p:nvSpPr>
          <p:cNvPr id="262" name="TextBox 4"/>
          <p:cNvSpPr txBox="1"/>
          <p:nvPr/>
        </p:nvSpPr>
        <p:spPr>
          <a:xfrm>
            <a:off x="883918" y="1690688"/>
            <a:ext cx="10544608" cy="3817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Char char="•"/>
              <a:defRPr b="1">
                <a:latin typeface="Arial"/>
                <a:ea typeface="Arial"/>
                <a:cs typeface="Arial"/>
                <a:sym typeface="Arial"/>
              </a:defRPr>
            </a:pPr>
            <a:r>
              <a:t>LightGBM is the best model</a:t>
            </a:r>
            <a:r>
              <a:rPr b="0"/>
              <a:t> for both regression tasks due to superior handling of non-linear energy consumption patterns and excellent generalisation performance.</a:t>
            </a:r>
            <a:endParaRPr b="0"/>
          </a:p>
          <a:p>
            <a:pPr>
              <a:buSzPct val="100000"/>
              <a:buChar char="•"/>
              <a:defRPr>
                <a:latin typeface="Arial"/>
                <a:ea typeface="Arial"/>
                <a:cs typeface="Arial"/>
                <a:sym typeface="Arial"/>
              </a:defRPr>
            </a:pPr>
          </a:p>
          <a:p>
            <a:pPr>
              <a:buSzPct val="100000"/>
              <a:buChar char="•"/>
              <a:defRPr b="1">
                <a:latin typeface="Arial"/>
                <a:ea typeface="Arial"/>
                <a:cs typeface="Arial"/>
                <a:sym typeface="Arial"/>
              </a:defRPr>
            </a:pPr>
            <a:r>
              <a:t>RandomForest is the best model</a:t>
            </a:r>
            <a:r>
              <a:rPr b="0"/>
              <a:t> for multi-class user classification due to its perfect accuracy, interpretability, stable probability outputs, cleaner ROC behaviour, and robust decision boundaries.</a:t>
            </a:r>
            <a:endParaRPr b="0"/>
          </a:p>
          <a:p>
            <a:pPr>
              <a:buSzPct val="100000"/>
              <a:buChar char="•"/>
              <a:defRPr>
                <a:latin typeface="Arial"/>
                <a:ea typeface="Arial"/>
                <a:cs typeface="Arial"/>
                <a:sym typeface="Arial"/>
              </a:defRPr>
            </a:pPr>
          </a:p>
          <a:p>
            <a:pPr>
              <a:buSzPct val="100000"/>
              <a:buChar char="•"/>
              <a:defRPr>
                <a:latin typeface="Arial"/>
                <a:ea typeface="Arial"/>
                <a:cs typeface="Arial"/>
                <a:sym typeface="Arial"/>
              </a:defRPr>
            </a:pPr>
            <a:r>
              <a:t>The selected models are consistent with IEEE-reported performance patterns for Smart Grid analytics, where ensemble tree methods (boosted and bagged) outperform linear and kernel-based models.</a:t>
            </a:r>
          </a:p>
          <a:p>
            <a:pPr>
              <a:buSzPct val="100000"/>
              <a:buChar char="•"/>
              <a:defRPr>
                <a:latin typeface="Arial"/>
                <a:ea typeface="Arial"/>
                <a:cs typeface="Arial"/>
                <a:sym typeface="Arial"/>
              </a:defRPr>
            </a:pPr>
          </a:p>
          <a:p>
            <a:pPr>
              <a:buSzPct val="100000"/>
              <a:buChar char="•"/>
              <a:defRPr>
                <a:latin typeface="Arial"/>
                <a:ea typeface="Arial"/>
                <a:cs typeface="Arial"/>
                <a:sym typeface="Arial"/>
              </a:defRPr>
            </a:pPr>
            <a:r>
              <a:t>Paper Links:  </a:t>
            </a:r>
            <a:r>
              <a:rPr u="sng">
                <a:solidFill>
                  <a:srgbClr val="2998E3"/>
                </a:solidFill>
                <a:uFill>
                  <a:solidFill>
                    <a:srgbClr val="2998E3"/>
                  </a:solidFill>
                </a:uFill>
                <a:hlinkClick r:id="rId2" invalidUrl="" action="" tgtFrame="" tooltip="" history="1" highlightClick="0" endSnd="0"/>
              </a:rPr>
              <a:t>https://ieeexplore.ieee.org/stamp/stamp.jsp?arnumber=10584526</a:t>
            </a:r>
          </a:p>
          <a:p>
            <a:pPr>
              <a:buSzPct val="100000"/>
              <a:buChar char="•"/>
              <a:defRPr>
                <a:latin typeface="Arial"/>
                <a:ea typeface="Arial"/>
                <a:cs typeface="Arial"/>
                <a:sym typeface="Arial"/>
              </a:defRPr>
            </a:pPr>
          </a:p>
          <a:p>
            <a:pPr lvl="3">
              <a:defRPr>
                <a:latin typeface="Arial"/>
                <a:ea typeface="Arial"/>
                <a:cs typeface="Arial"/>
                <a:sym typeface="Arial"/>
              </a:defRPr>
            </a:pPr>
            <a:r>
              <a:rPr u="sng">
                <a:solidFill>
                  <a:srgbClr val="2998E3"/>
                </a:solidFill>
                <a:uFill>
                  <a:solidFill>
                    <a:srgbClr val="2998E3"/>
                  </a:solidFill>
                </a:uFill>
                <a:hlinkClick r:id="rId3" invalidUrl="" action="" tgtFrame="" tooltip="" history="1" highlightClick="0" endSnd="0"/>
              </a:rPr>
              <a:t> https://www.researchgate.net/publication/381715670</a:t>
            </a:r>
          </a:p>
          <a:p>
            <a:pPr lvl="3">
              <a:defRPr>
                <a:latin typeface="Arial"/>
                <a:ea typeface="Arial"/>
                <a:cs typeface="Arial"/>
                <a:sym typeface="Arial"/>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Title 1"/>
          <p:cNvSpPr txBox="1"/>
          <p:nvPr>
            <p:ph type="title"/>
          </p:nvPr>
        </p:nvSpPr>
        <p:spPr>
          <a:xfrm>
            <a:off x="1097280" y="286603"/>
            <a:ext cx="10058401" cy="1450757"/>
          </a:xfrm>
          <a:prstGeom prst="rect">
            <a:avLst/>
          </a:prstGeom>
        </p:spPr>
        <p:txBody>
          <a:bodyPr/>
          <a:lstStyle>
            <a:lvl1pPr>
              <a:defRPr spc="-100"/>
            </a:lvl1pPr>
          </a:lstStyle>
          <a:p>
            <a:pPr/>
            <a:r>
              <a:t>References:</a:t>
            </a:r>
          </a:p>
        </p:txBody>
      </p:sp>
      <p:sp>
        <p:nvSpPr>
          <p:cNvPr id="265" name="Content Placeholder 2"/>
          <p:cNvSpPr txBox="1"/>
          <p:nvPr>
            <p:ph type="body" idx="1"/>
          </p:nvPr>
        </p:nvSpPr>
        <p:spPr>
          <a:xfrm>
            <a:off x="1097280" y="2163096"/>
            <a:ext cx="10058401" cy="3705998"/>
          </a:xfrm>
          <a:prstGeom prst="rect">
            <a:avLst/>
          </a:prstGeom>
        </p:spPr>
        <p:txBody>
          <a:bodyPr/>
          <a:lstStyle/>
          <a:p>
            <a:pPr>
              <a:buFontTx/>
              <a:buChar char="➢"/>
            </a:pPr>
            <a:r>
              <a:t>Munir, S. et al. </a:t>
            </a:r>
            <a:r>
              <a:rPr i="1"/>
              <a:t>Energy Consumption Prediction Based on LightGBM Empowered With Explainable AI.</a:t>
            </a:r>
            <a:r>
              <a:t> IEEE Access, 2024.</a:t>
            </a:r>
          </a:p>
          <a:p>
            <a:pPr>
              <a:buFontTx/>
              <a:buChar char="➢"/>
            </a:pPr>
            <a:r>
              <a:t>https://www.researchgate.net/publication/381715670</a:t>
            </a:r>
          </a:p>
          <a:p>
            <a:pPr>
              <a:buFontTx/>
              <a:buChar char="➢"/>
            </a:pPr>
            <a:r>
              <a:t>A LightGBM‑Based Power Grid Frequency Prediction Method with Dynamic Significance–Correlation Feature Weighting — </a:t>
            </a:r>
            <a:r>
              <a:rPr i="1"/>
              <a:t>Energies</a:t>
            </a:r>
            <a:r>
              <a:t>, 2025.</a:t>
            </a:r>
          </a:p>
          <a:p>
            <a:pPr>
              <a:buFontTx/>
              <a:buChar char="➢"/>
            </a:pPr>
            <a:r>
              <a:t>Giamarelos, N. et al. </a:t>
            </a:r>
            <a:r>
              <a:rPr i="1"/>
              <a:t>A Machine Learning Model Ensemble for Mixed Power-Load Forecasting.</a:t>
            </a:r>
            <a:r>
              <a:t> Energies, 2023.</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Title 1"/>
          <p:cNvSpPr txBox="1"/>
          <p:nvPr>
            <p:ph type="title"/>
          </p:nvPr>
        </p:nvSpPr>
        <p:spPr>
          <a:xfrm>
            <a:off x="1097280" y="286603"/>
            <a:ext cx="10058401" cy="1450757"/>
          </a:xfrm>
          <a:prstGeom prst="rect">
            <a:avLst/>
          </a:prstGeom>
        </p:spPr>
        <p:txBody>
          <a:bodyPr/>
          <a:lstStyle>
            <a:lvl1pPr>
              <a:defRPr b="1" spc="-100">
                <a:latin typeface="Nunito"/>
                <a:ea typeface="Nunito"/>
                <a:cs typeface="Nunito"/>
                <a:sym typeface="Nunito"/>
              </a:defRPr>
            </a:lvl1pPr>
          </a:lstStyle>
          <a:p>
            <a:pPr/>
            <a:r>
              <a:t>Disadvantages</a:t>
            </a:r>
          </a:p>
        </p:txBody>
      </p:sp>
      <p:sp>
        <p:nvSpPr>
          <p:cNvPr id="93" name="Content Placeholder 2"/>
          <p:cNvSpPr txBox="1"/>
          <p:nvPr>
            <p:ph type="body" idx="1"/>
          </p:nvPr>
        </p:nvSpPr>
        <p:spPr>
          <a:xfrm>
            <a:off x="1097280" y="1845734"/>
            <a:ext cx="10058401" cy="4023360"/>
          </a:xfrm>
          <a:prstGeom prst="rect">
            <a:avLst/>
          </a:prstGeom>
        </p:spPr>
        <p:txBody>
          <a:bodyPr lIns="45719" tIns="45719" rIns="45719" bIns="45719"/>
          <a:lstStyle/>
          <a:p>
            <a:pPr>
              <a:defRPr>
                <a:latin typeface="Nunito"/>
                <a:ea typeface="Nunito"/>
                <a:cs typeface="Nunito"/>
                <a:sym typeface="Nunito"/>
              </a:defRPr>
            </a:pPr>
            <a:r>
              <a:t>It requires more storage capacity.</a:t>
            </a:r>
          </a:p>
          <a:p>
            <a:pPr>
              <a:defRPr>
                <a:latin typeface="Nunito"/>
                <a:ea typeface="Nunito"/>
                <a:cs typeface="Nunito"/>
                <a:sym typeface="Nunito"/>
              </a:defRPr>
            </a:pPr>
            <a:r>
              <a:t>Security challenges in edge computing is high due to huge amount of data.</a:t>
            </a:r>
          </a:p>
          <a:p>
            <a:pPr>
              <a:defRPr>
                <a:latin typeface="Nunito"/>
                <a:ea typeface="Nunito"/>
                <a:cs typeface="Nunito"/>
                <a:sym typeface="Nunito"/>
              </a:defRPr>
            </a:pPr>
            <a:r>
              <a:t>It only analyze the data.</a:t>
            </a:r>
          </a:p>
          <a:p>
            <a:pPr>
              <a:defRPr>
                <a:latin typeface="Nunito"/>
                <a:ea typeface="Nunito"/>
                <a:cs typeface="Nunito"/>
                <a:sym typeface="Nunito"/>
              </a:defRPr>
            </a:pPr>
            <a:r>
              <a:t>Cost of edge computing is very high.</a:t>
            </a:r>
          </a:p>
          <a:p>
            <a:pPr>
              <a:defRPr>
                <a:latin typeface="Nunito"/>
                <a:ea typeface="Nunito"/>
                <a:cs typeface="Nunito"/>
                <a:sym typeface="Nunito"/>
              </a:defRPr>
            </a:pPr>
            <a:r>
              <a:t>It requires advanced infrastructure.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itle 1"/>
          <p:cNvSpPr txBox="1"/>
          <p:nvPr>
            <p:ph type="title"/>
          </p:nvPr>
        </p:nvSpPr>
        <p:spPr>
          <a:xfrm>
            <a:off x="1097280" y="758951"/>
            <a:ext cx="10058401" cy="3566161"/>
          </a:xfrm>
          <a:prstGeom prst="rect">
            <a:avLst/>
          </a:prstGeom>
        </p:spPr>
        <p:txBody>
          <a:bodyPr/>
          <a:lstStyle>
            <a:lvl1pPr>
              <a:defRPr spc="-100"/>
            </a:lvl1pPr>
          </a:lstStyle>
          <a:p>
            <a:pPr/>
            <a:r>
              <a:t>Intrusion Detection</a:t>
            </a:r>
          </a:p>
        </p:txBody>
      </p:sp>
      <p:sp>
        <p:nvSpPr>
          <p:cNvPr id="268" name="Subtitle 2"/>
          <p:cNvSpPr txBox="1"/>
          <p:nvPr>
            <p:ph type="body" sz="quarter" idx="1"/>
          </p:nvPr>
        </p:nvSpPr>
        <p:spPr>
          <a:prstGeom prst="rect">
            <a:avLst/>
          </a:prstGeom>
        </p:spPr>
        <p:txBody>
          <a:bodyPr/>
          <a:lstStyle/>
          <a:p>
            <a:pPr/>
            <a:r>
              <a:t>TANMAY KUMAR</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itle 1"/>
          <p:cNvSpPr txBox="1"/>
          <p:nvPr>
            <p:ph type="title"/>
          </p:nvPr>
        </p:nvSpPr>
        <p:spPr>
          <a:xfrm>
            <a:off x="1097280" y="286603"/>
            <a:ext cx="10058401" cy="1450757"/>
          </a:xfrm>
          <a:prstGeom prst="rect">
            <a:avLst/>
          </a:prstGeom>
        </p:spPr>
        <p:txBody>
          <a:bodyPr/>
          <a:lstStyle>
            <a:lvl1pPr>
              <a:defRPr spc="-100"/>
            </a:lvl1pPr>
          </a:lstStyle>
          <a:p>
            <a:pPr/>
            <a:r>
              <a:t>Purpose</a:t>
            </a:r>
          </a:p>
        </p:txBody>
      </p:sp>
      <p:sp>
        <p:nvSpPr>
          <p:cNvPr id="271" name="Content Placeholder 2"/>
          <p:cNvSpPr txBox="1"/>
          <p:nvPr>
            <p:ph type="body" idx="1"/>
          </p:nvPr>
        </p:nvSpPr>
        <p:spPr>
          <a:xfrm>
            <a:off x="1097280" y="1845734"/>
            <a:ext cx="10058401" cy="4023360"/>
          </a:xfrm>
          <a:prstGeom prst="rect">
            <a:avLst/>
          </a:prstGeom>
        </p:spPr>
        <p:txBody>
          <a:bodyPr/>
          <a:lstStyle/>
          <a:p>
            <a:pPr>
              <a:buSzTx/>
              <a:buNone/>
            </a:pPr>
            <a:r>
              <a:t> The purpose of this study is to preprocess network traffic data and develop machine learning models to detect network intrusions. </a:t>
            </a:r>
          </a:p>
          <a:p>
            <a:pPr>
              <a:buSzTx/>
              <a:buNone/>
            </a:pPr>
            <a:r>
              <a:t> The study involves cleaning and encoding the data, selecting important features, training multiple models, and then comparing their performance to identify the most effective model for accurate and efficient intrusion detection. This helps improve network security by finding the best way to detect attacks.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itle 1"/>
          <p:cNvSpPr txBox="1"/>
          <p:nvPr>
            <p:ph type="title"/>
          </p:nvPr>
        </p:nvSpPr>
        <p:spPr>
          <a:xfrm>
            <a:off x="1097280" y="286603"/>
            <a:ext cx="10058401" cy="1450757"/>
          </a:xfrm>
          <a:prstGeom prst="rect">
            <a:avLst/>
          </a:prstGeom>
        </p:spPr>
        <p:txBody>
          <a:bodyPr/>
          <a:lstStyle>
            <a:lvl1pPr>
              <a:defRPr spc="-100" sz="4300"/>
            </a:lvl1pPr>
          </a:lstStyle>
          <a:p>
            <a:pPr/>
            <a:r>
              <a:t>Schematic Diagram of Dataset:</a:t>
            </a:r>
            <a:endParaRPr spc="-50"/>
          </a:p>
        </p:txBody>
      </p:sp>
      <p:pic>
        <p:nvPicPr>
          <p:cNvPr id="274" name="Content Placeholder 4" descr="Content Placeholder 4"/>
          <p:cNvPicPr>
            <a:picLocks noChangeAspect="1"/>
          </p:cNvPicPr>
          <p:nvPr/>
        </p:nvPicPr>
        <p:blipFill>
          <a:blip r:embed="rId2">
            <a:extLst/>
          </a:blip>
          <a:stretch>
            <a:fillRect/>
          </a:stretch>
        </p:blipFill>
        <p:spPr>
          <a:xfrm>
            <a:off x="1858298" y="1845734"/>
            <a:ext cx="7848974" cy="4023360"/>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About the Data"/>
          <p:cNvSpPr txBox="1"/>
          <p:nvPr>
            <p:ph type="title"/>
          </p:nvPr>
        </p:nvSpPr>
        <p:spPr>
          <a:xfrm>
            <a:off x="1097280" y="286603"/>
            <a:ext cx="10058401" cy="1450757"/>
          </a:xfrm>
          <a:prstGeom prst="rect">
            <a:avLst/>
          </a:prstGeom>
        </p:spPr>
        <p:txBody>
          <a:bodyPr/>
          <a:lstStyle>
            <a:lvl1pPr>
              <a:defRPr spc="-100"/>
            </a:lvl1pPr>
          </a:lstStyle>
          <a:p>
            <a:pPr/>
            <a:r>
              <a:t>Data Preprocessing</a:t>
            </a:r>
          </a:p>
        </p:txBody>
      </p:sp>
      <p:sp>
        <p:nvSpPr>
          <p:cNvPr id="277" name="The dataset contains 11 columns(10 features and 1 label) and 9537 rows( data points).…"/>
          <p:cNvSpPr txBox="1"/>
          <p:nvPr>
            <p:ph type="body" idx="1"/>
          </p:nvPr>
        </p:nvSpPr>
        <p:spPr>
          <a:xfrm>
            <a:off x="519084" y="1859730"/>
            <a:ext cx="10985501" cy="4128008"/>
          </a:xfrm>
          <a:prstGeom prst="rect">
            <a:avLst/>
          </a:prstGeom>
        </p:spPr>
        <p:txBody>
          <a:bodyPr lIns="0" tIns="0" rIns="0" bIns="0"/>
          <a:lstStyle/>
          <a:p>
            <a:pPr marL="91439" indent="-91439" defTabSz="914400">
              <a:lnSpc>
                <a:spcPct val="90000"/>
              </a:lnSpc>
              <a:spcBef>
                <a:spcPts val="1200"/>
              </a:spcBef>
              <a:buClr>
                <a:schemeClr val="accent1"/>
              </a:buClr>
              <a:buSzPct val="100000"/>
              <a:buChar char="➢"/>
              <a:defRPr b="0" sz="2000"/>
            </a:pPr>
            <a:r>
              <a:t>The dataset contains 11 columns(10 features and 1 label) and 9537 rows( data points).</a:t>
            </a:r>
          </a:p>
          <a:p>
            <a:pPr marL="91439" indent="-91439" defTabSz="914400">
              <a:lnSpc>
                <a:spcPct val="90000"/>
              </a:lnSpc>
              <a:spcBef>
                <a:spcPts val="1200"/>
              </a:spcBef>
              <a:buClr>
                <a:schemeClr val="accent1"/>
              </a:buClr>
              <a:buSzPct val="100000"/>
              <a:buChar char="➢"/>
              <a:defRPr b="0" sz="2000"/>
            </a:pPr>
            <a:r>
              <a:t>Some of the features are categorical( eg session_id, protocol_type etc) and some are numerical(   eg  network_packet_size, login_attempts etc).</a:t>
            </a:r>
          </a:p>
          <a:p>
            <a:pPr marL="91439" indent="-91439" defTabSz="914400">
              <a:lnSpc>
                <a:spcPct val="90000"/>
              </a:lnSpc>
              <a:spcBef>
                <a:spcPts val="1200"/>
              </a:spcBef>
              <a:buClr>
                <a:schemeClr val="accent1"/>
              </a:buClr>
              <a:buSzPct val="100000"/>
              <a:buChar char="➢"/>
              <a:defRPr b="0" sz="2000"/>
            </a:pPr>
            <a:r>
              <a:t>To analyse the data in different ways we make use of Python, pandas etc.</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Preprocessing Steps"/>
          <p:cNvSpPr txBox="1"/>
          <p:nvPr>
            <p:ph type="title"/>
          </p:nvPr>
        </p:nvSpPr>
        <p:spPr>
          <a:xfrm>
            <a:off x="1097280" y="286603"/>
            <a:ext cx="10058401" cy="814610"/>
          </a:xfrm>
          <a:prstGeom prst="rect">
            <a:avLst/>
          </a:prstGeom>
        </p:spPr>
        <p:txBody>
          <a:bodyPr/>
          <a:lstStyle>
            <a:lvl1pPr>
              <a:defRPr spc="-100"/>
            </a:lvl1pPr>
          </a:lstStyle>
          <a:p>
            <a:pPr/>
            <a:r>
              <a:t>Preprocessing Steps</a:t>
            </a:r>
          </a:p>
        </p:txBody>
      </p:sp>
      <p:sp>
        <p:nvSpPr>
          <p:cNvPr id="280" name="We did preprocessing in the following steps:…"/>
          <p:cNvSpPr txBox="1"/>
          <p:nvPr>
            <p:ph type="body" sz="half" idx="1"/>
          </p:nvPr>
        </p:nvSpPr>
        <p:spPr>
          <a:xfrm>
            <a:off x="1097280" y="1845735"/>
            <a:ext cx="10058401" cy="2952408"/>
          </a:xfrm>
          <a:prstGeom prst="rect">
            <a:avLst/>
          </a:prstGeom>
        </p:spPr>
        <p:txBody>
          <a:bodyPr lIns="0" tIns="0" rIns="0" bIns="0"/>
          <a:lstStyle/>
          <a:p>
            <a:pPr marL="66751" indent="-66751" defTabSz="729794">
              <a:lnSpc>
                <a:spcPct val="90000"/>
              </a:lnSpc>
              <a:spcBef>
                <a:spcPts val="1700"/>
              </a:spcBef>
              <a:buClr>
                <a:schemeClr val="accent1"/>
              </a:buClr>
              <a:buSzPct val="100000"/>
              <a:buChar char="➢"/>
              <a:defRPr b="0" sz="1168"/>
            </a:pPr>
            <a:r>
              <a:t>We did preprocessing in the following steps:</a:t>
            </a:r>
            <a:endParaRPr sz="1387"/>
          </a:p>
          <a:p>
            <a:pPr marL="66751" indent="-66751" defTabSz="729794">
              <a:lnSpc>
                <a:spcPct val="90000"/>
              </a:lnSpc>
              <a:spcBef>
                <a:spcPts val="1700"/>
              </a:spcBef>
              <a:buClr>
                <a:schemeClr val="accent1"/>
              </a:buClr>
              <a:buSzPct val="100000"/>
              <a:buChar char="➢"/>
              <a:defRPr b="0" sz="1168"/>
            </a:pPr>
            <a:r>
              <a:t>Classified features as numerical and categorical.</a:t>
            </a:r>
            <a:endParaRPr sz="1387"/>
          </a:p>
          <a:p>
            <a:pPr marL="66751" indent="-66751" defTabSz="729794">
              <a:lnSpc>
                <a:spcPct val="90000"/>
              </a:lnSpc>
              <a:spcBef>
                <a:spcPts val="1700"/>
              </a:spcBef>
              <a:buClr>
                <a:schemeClr val="accent1"/>
              </a:buClr>
              <a:buSzPct val="100000"/>
              <a:buChar char="➢"/>
              <a:defRPr b="0" sz="1168"/>
            </a:pPr>
            <a:r>
              <a:t>Checked if the dataset is balanced or not. </a:t>
            </a:r>
            <a:endParaRPr sz="1387"/>
          </a:p>
          <a:p>
            <a:pPr marL="66751" indent="-66751" defTabSz="729794">
              <a:lnSpc>
                <a:spcPct val="90000"/>
              </a:lnSpc>
              <a:spcBef>
                <a:spcPts val="1700"/>
              </a:spcBef>
              <a:buClr>
                <a:schemeClr val="accent1"/>
              </a:buClr>
              <a:buSzPct val="100000"/>
              <a:buChar char="➢"/>
              <a:defRPr b="0" sz="1168"/>
            </a:pPr>
            <a:r>
              <a:t>Checked for duplicate entries in the dataset.</a:t>
            </a:r>
            <a:endParaRPr sz="1387"/>
          </a:p>
          <a:p>
            <a:pPr marL="66751" indent="-66751" defTabSz="729794">
              <a:lnSpc>
                <a:spcPct val="90000"/>
              </a:lnSpc>
              <a:spcBef>
                <a:spcPts val="1700"/>
              </a:spcBef>
              <a:buClr>
                <a:schemeClr val="accent1"/>
              </a:buClr>
              <a:buSzPct val="100000"/>
              <a:buChar char="➢"/>
              <a:defRPr b="0" sz="1168"/>
            </a:pPr>
            <a:r>
              <a:t>Checked if there is missing data(NaNs).</a:t>
            </a:r>
            <a:endParaRPr sz="1387"/>
          </a:p>
          <a:p>
            <a:pPr marL="66751" indent="-66751" defTabSz="729794">
              <a:lnSpc>
                <a:spcPct val="90000"/>
              </a:lnSpc>
              <a:spcBef>
                <a:spcPts val="1700"/>
              </a:spcBef>
              <a:buClr>
                <a:schemeClr val="accent1"/>
              </a:buClr>
              <a:buSzPct val="100000"/>
              <a:buChar char="➢"/>
              <a:defRPr b="0" sz="1168"/>
            </a:pPr>
            <a:r>
              <a:t>We then found the mean, standard deviation, and data count of the label(attack_detected).</a:t>
            </a:r>
            <a:endParaRPr sz="1387"/>
          </a:p>
          <a:p>
            <a:pPr marL="66751" indent="-66751" defTabSz="729794">
              <a:lnSpc>
                <a:spcPct val="90000"/>
              </a:lnSpc>
              <a:spcBef>
                <a:spcPts val="1700"/>
              </a:spcBef>
              <a:buClr>
                <a:schemeClr val="accent1"/>
              </a:buClr>
              <a:buSzPct val="100000"/>
              <a:buChar char="➢"/>
              <a:defRPr b="0" sz="1168"/>
            </a:pPr>
            <a:r>
              <a:t>Then, for the categorical data, to use them, we encoded them using “one-hot encoding”.</a:t>
            </a:r>
            <a:endParaRPr sz="1387"/>
          </a:p>
          <a:p>
            <a:pPr marL="66751" indent="-66751" defTabSz="729794">
              <a:lnSpc>
                <a:spcPct val="90000"/>
              </a:lnSpc>
              <a:spcBef>
                <a:spcPts val="1700"/>
              </a:spcBef>
              <a:buClr>
                <a:schemeClr val="accent1"/>
              </a:buClr>
              <a:buSzPct val="100000"/>
              <a:buChar char="➢"/>
              <a:defRPr b="0" sz="1168"/>
            </a:pPr>
            <a:r>
              <a:t>We then checked the correlation of features(both categorical and numerical) with the label.</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Feature Classification"/>
          <p:cNvSpPr txBox="1"/>
          <p:nvPr>
            <p:ph type="title"/>
          </p:nvPr>
        </p:nvSpPr>
        <p:spPr>
          <a:xfrm>
            <a:off x="603250" y="199798"/>
            <a:ext cx="10985500" cy="1056534"/>
          </a:xfrm>
          <a:prstGeom prst="rect">
            <a:avLst/>
          </a:prstGeom>
        </p:spPr>
        <p:txBody>
          <a:bodyPr/>
          <a:lstStyle>
            <a:lvl1pPr>
              <a:defRPr spc="-100"/>
            </a:lvl1pPr>
          </a:lstStyle>
          <a:p>
            <a:pPr/>
            <a:r>
              <a:t>Feature Classification</a:t>
            </a:r>
          </a:p>
        </p:txBody>
      </p:sp>
      <p:sp>
        <p:nvSpPr>
          <p:cNvPr id="283" name="Numerical Features:…"/>
          <p:cNvSpPr txBox="1"/>
          <p:nvPr>
            <p:ph type="body" sz="quarter" idx="1"/>
          </p:nvPr>
        </p:nvSpPr>
        <p:spPr>
          <a:xfrm>
            <a:off x="603249" y="1366684"/>
            <a:ext cx="2582404" cy="3928795"/>
          </a:xfrm>
          <a:prstGeom prst="rect">
            <a:avLst/>
          </a:prstGeom>
        </p:spPr>
        <p:txBody>
          <a:bodyPr lIns="0" tIns="0" rIns="0" bIns="0"/>
          <a:lstStyle/>
          <a:p>
            <a:pPr marL="438784" indent="-438784" defTabSz="877802">
              <a:lnSpc>
                <a:spcPct val="90000"/>
              </a:lnSpc>
              <a:spcBef>
                <a:spcPts val="2400"/>
              </a:spcBef>
              <a:buClr>
                <a:schemeClr val="accent1"/>
              </a:buClr>
              <a:buSzPct val="100000"/>
              <a:buFont typeface="Calibri"/>
              <a:buChar char=" "/>
              <a:defRPr sz="1600"/>
            </a:pPr>
            <a:r>
              <a:t>Numerical Features:</a:t>
            </a:r>
            <a:endParaRPr sz="2100"/>
          </a:p>
          <a:p>
            <a:pPr marL="91439" indent="-91439" defTabSz="877802">
              <a:lnSpc>
                <a:spcPct val="90000"/>
              </a:lnSpc>
              <a:spcBef>
                <a:spcPts val="2400"/>
              </a:spcBef>
              <a:buClr>
                <a:schemeClr val="accent1"/>
              </a:buClr>
              <a:buSzPct val="100000"/>
              <a:buChar char="➢"/>
              <a:defRPr b="0" sz="1700"/>
            </a:pPr>
            <a:r>
              <a:t>network_packet_size</a:t>
            </a:r>
          </a:p>
          <a:p>
            <a:pPr marL="91439" indent="-91439" defTabSz="877802">
              <a:lnSpc>
                <a:spcPct val="90000"/>
              </a:lnSpc>
              <a:spcBef>
                <a:spcPts val="2400"/>
              </a:spcBef>
              <a:buClr>
                <a:schemeClr val="accent1"/>
              </a:buClr>
              <a:buSzPct val="100000"/>
              <a:buChar char="➢"/>
              <a:defRPr b="0" sz="1700"/>
            </a:pPr>
            <a:r>
              <a:t>login_attempts</a:t>
            </a:r>
          </a:p>
          <a:p>
            <a:pPr marL="91439" indent="-91439" defTabSz="877802">
              <a:lnSpc>
                <a:spcPct val="90000"/>
              </a:lnSpc>
              <a:spcBef>
                <a:spcPts val="2400"/>
              </a:spcBef>
              <a:buClr>
                <a:schemeClr val="accent1"/>
              </a:buClr>
              <a:buSzPct val="100000"/>
              <a:buChar char="➢"/>
              <a:defRPr b="0" sz="1700"/>
            </a:pPr>
            <a:r>
              <a:t>session_duration</a:t>
            </a:r>
          </a:p>
          <a:p>
            <a:pPr marL="91439" indent="-91439" defTabSz="877802">
              <a:lnSpc>
                <a:spcPct val="90000"/>
              </a:lnSpc>
              <a:spcBef>
                <a:spcPts val="2400"/>
              </a:spcBef>
              <a:buClr>
                <a:schemeClr val="accent1"/>
              </a:buClr>
              <a:buSzPct val="100000"/>
              <a:buChar char="➢"/>
              <a:defRPr b="0" sz="1700"/>
            </a:pPr>
            <a:r>
              <a:t>ip_reputation_score</a:t>
            </a:r>
          </a:p>
          <a:p>
            <a:pPr marL="91439" indent="-91439" defTabSz="877802">
              <a:lnSpc>
                <a:spcPct val="90000"/>
              </a:lnSpc>
              <a:spcBef>
                <a:spcPts val="2400"/>
              </a:spcBef>
              <a:buClr>
                <a:schemeClr val="accent1"/>
              </a:buClr>
              <a:buSzPct val="100000"/>
              <a:buChar char="➢"/>
              <a:defRPr b="0" sz="1700"/>
            </a:pPr>
            <a:r>
              <a:t>failed_logins</a:t>
            </a:r>
          </a:p>
          <a:p>
            <a:pPr marL="91439" indent="-91439" defTabSz="877802">
              <a:lnSpc>
                <a:spcPct val="90000"/>
              </a:lnSpc>
              <a:spcBef>
                <a:spcPts val="2400"/>
              </a:spcBef>
              <a:buClr>
                <a:schemeClr val="accent1"/>
              </a:buClr>
              <a:buSzPct val="100000"/>
              <a:buChar char="➢"/>
              <a:defRPr b="0" sz="1700"/>
            </a:pPr>
            <a:r>
              <a:t>unusual_time_access</a:t>
            </a:r>
          </a:p>
        </p:txBody>
      </p:sp>
      <p:sp>
        <p:nvSpPr>
          <p:cNvPr id="284" name="TextBox 2"/>
          <p:cNvSpPr txBox="1"/>
          <p:nvPr/>
        </p:nvSpPr>
        <p:spPr>
          <a:xfrm>
            <a:off x="6230209" y="1366684"/>
            <a:ext cx="2868071" cy="18387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Categorical Features:</a:t>
            </a:r>
          </a:p>
          <a:p>
            <a:pPr/>
          </a:p>
          <a:p>
            <a:pPr marL="285750" indent="-285750">
              <a:buSzPct val="100000"/>
              <a:buChar char="➢"/>
              <a:defRPr sz="2000"/>
            </a:pPr>
            <a:r>
              <a:t>session_id</a:t>
            </a:r>
          </a:p>
          <a:p>
            <a:pPr marL="285750" indent="-285750">
              <a:buSzPct val="100000"/>
              <a:buChar char="➢"/>
              <a:defRPr sz="2000"/>
            </a:pPr>
            <a:r>
              <a:t>protocol_type</a:t>
            </a:r>
          </a:p>
          <a:p>
            <a:pPr marL="285750" indent="-285750">
              <a:buSzPct val="100000"/>
              <a:buChar char="➢"/>
              <a:defRPr sz="2000"/>
            </a:pPr>
            <a:r>
              <a:t>encryption_used</a:t>
            </a:r>
          </a:p>
          <a:p>
            <a:pPr marL="285750" indent="-285750">
              <a:buSzPct val="100000"/>
              <a:buChar char="➢"/>
              <a:defRPr sz="2000"/>
            </a:pPr>
            <a:r>
              <a:t>browser_type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Class balance tells us whether our dataset is dominated by one type of prediction or is unbiased/balanced (more or less).…"/>
          <p:cNvSpPr txBox="1"/>
          <p:nvPr>
            <p:ph type="body" sz="half" idx="1"/>
          </p:nvPr>
        </p:nvSpPr>
        <p:spPr>
          <a:xfrm>
            <a:off x="603250" y="2124251"/>
            <a:ext cx="4889500" cy="4128316"/>
          </a:xfrm>
          <a:prstGeom prst="rect">
            <a:avLst/>
          </a:prstGeom>
        </p:spPr>
        <p:txBody>
          <a:bodyPr lIns="0" tIns="0" rIns="0" bIns="0"/>
          <a:lstStyle/>
          <a:p>
            <a:pPr marL="554736" indent="-554736" defTabSz="1109444">
              <a:lnSpc>
                <a:spcPct val="72000"/>
              </a:lnSpc>
              <a:spcBef>
                <a:spcPts val="4000"/>
              </a:spcBef>
              <a:buClr>
                <a:schemeClr val="accent1"/>
              </a:buClr>
              <a:buSzPct val="100000"/>
              <a:buFont typeface="Calibri"/>
              <a:buChar char=" "/>
              <a:defRPr b="0" sz="1900"/>
            </a:pPr>
            <a:r>
              <a:t>Class balance tells us whether our dataset is dominated by one type of prediction or is unbiased/balanced (more or less).</a:t>
            </a:r>
          </a:p>
          <a:p>
            <a:pPr marL="554736" indent="-554736" defTabSz="1109444">
              <a:lnSpc>
                <a:spcPct val="72000"/>
              </a:lnSpc>
              <a:spcBef>
                <a:spcPts val="4000"/>
              </a:spcBef>
              <a:buClr>
                <a:schemeClr val="accent1"/>
              </a:buClr>
              <a:buSzPct val="100000"/>
              <a:buFont typeface="Calibri"/>
              <a:buChar char=" "/>
              <a:defRPr b="0" sz="1900"/>
            </a:pPr>
            <a:r>
              <a:t>Upon checking for class balance, we found the data is distributed as:</a:t>
            </a:r>
          </a:p>
          <a:p>
            <a:pPr marL="554736" indent="-554736" defTabSz="1109444">
              <a:lnSpc>
                <a:spcPct val="72000"/>
              </a:lnSpc>
              <a:spcBef>
                <a:spcPts val="4000"/>
              </a:spcBef>
              <a:buClr>
                <a:schemeClr val="accent1"/>
              </a:buClr>
              <a:buSzPct val="100000"/>
              <a:buFont typeface="Calibri"/>
              <a:buChar char=" "/>
              <a:defRPr sz="1900"/>
            </a:pPr>
            <a:r>
              <a:t>Attack Detected</a:t>
            </a:r>
            <a:r>
              <a:rPr b="0"/>
              <a:t>: 4264</a:t>
            </a:r>
            <a:endParaRPr b="0"/>
          </a:p>
          <a:p>
            <a:pPr marL="554736" indent="-554736" defTabSz="1109444">
              <a:lnSpc>
                <a:spcPct val="72000"/>
              </a:lnSpc>
              <a:spcBef>
                <a:spcPts val="4000"/>
              </a:spcBef>
              <a:buClr>
                <a:schemeClr val="accent1"/>
              </a:buClr>
              <a:buSzPct val="100000"/>
              <a:buFont typeface="Calibri"/>
              <a:buChar char=" "/>
              <a:defRPr sz="1900"/>
            </a:pPr>
            <a:r>
              <a:t>Attack Not Detected</a:t>
            </a:r>
            <a:r>
              <a:rPr b="0"/>
              <a:t>: 5273</a:t>
            </a:r>
            <a:endParaRPr b="0"/>
          </a:p>
          <a:p>
            <a:pPr marL="554736" indent="-554736" defTabSz="1109444">
              <a:lnSpc>
                <a:spcPct val="72000"/>
              </a:lnSpc>
              <a:spcBef>
                <a:spcPts val="4000"/>
              </a:spcBef>
              <a:buClr>
                <a:schemeClr val="accent1"/>
              </a:buClr>
              <a:buSzPct val="100000"/>
              <a:buFont typeface="Calibri"/>
              <a:buChar char=" "/>
              <a:defRPr b="0" sz="1900"/>
            </a:pPr>
            <a:r>
              <a:t>Hence, the dataset is nearly balanced.</a:t>
            </a:r>
          </a:p>
        </p:txBody>
      </p:sp>
      <p:pic>
        <p:nvPicPr>
          <p:cNvPr id="287" name="Bowl of pappardelle pasta with parsley butter, roasted hazelnuts and shaved parmesan cheese" descr="Bowl of pappardelle pasta with parsley butter, roasted hazelnuts and shaved parmesan cheese"/>
          <p:cNvPicPr>
            <a:picLocks noChangeAspect="1"/>
          </p:cNvPicPr>
          <p:nvPr>
            <p:ph type="pic" idx="22"/>
          </p:nvPr>
        </p:nvPicPr>
        <p:blipFill>
          <a:blip r:embed="rId2">
            <a:extLst/>
          </a:blip>
          <a:srcRect l="17475" t="0" r="17475" b="0"/>
          <a:stretch>
            <a:fillRect/>
          </a:stretch>
        </p:blipFill>
        <p:spPr>
          <a:xfrm>
            <a:off x="6096000" y="631923"/>
            <a:ext cx="5458437" cy="5594103"/>
          </a:xfrm>
          <a:prstGeom prst="rect">
            <a:avLst/>
          </a:prstGeom>
        </p:spPr>
      </p:pic>
      <p:sp>
        <p:nvSpPr>
          <p:cNvPr id="288" name="Class Balance"/>
          <p:cNvSpPr txBox="1"/>
          <p:nvPr>
            <p:ph type="title"/>
          </p:nvPr>
        </p:nvSpPr>
        <p:spPr>
          <a:prstGeom prst="rect">
            <a:avLst/>
          </a:prstGeom>
        </p:spPr>
        <p:txBody>
          <a:bodyPr/>
          <a:lstStyle>
            <a:lvl1pPr>
              <a:defRPr spc="-100" sz="4300"/>
            </a:lvl1pPr>
          </a:lstStyle>
          <a:p>
            <a:pPr/>
            <a:r>
              <a:t>Class Balance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Missing Data and Duplicate Entries"/>
          <p:cNvSpPr txBox="1"/>
          <p:nvPr>
            <p:ph type="title"/>
          </p:nvPr>
        </p:nvSpPr>
        <p:spPr>
          <a:xfrm>
            <a:off x="1097280" y="286603"/>
            <a:ext cx="10058401" cy="1450757"/>
          </a:xfrm>
          <a:prstGeom prst="rect">
            <a:avLst/>
          </a:prstGeom>
        </p:spPr>
        <p:txBody>
          <a:bodyPr/>
          <a:lstStyle>
            <a:lvl1pPr>
              <a:defRPr spc="-100"/>
            </a:lvl1pPr>
          </a:lstStyle>
          <a:p>
            <a:pPr/>
            <a:r>
              <a:t>Missing Data and Duplicate Entries</a:t>
            </a:r>
          </a:p>
        </p:txBody>
      </p:sp>
      <p:sp>
        <p:nvSpPr>
          <p:cNvPr id="291" name="Upon preprocessing, we found out that there were no duplicated entries and no missing data."/>
          <p:cNvSpPr txBox="1"/>
          <p:nvPr>
            <p:ph type="body" idx="1"/>
          </p:nvPr>
        </p:nvSpPr>
        <p:spPr>
          <a:xfrm>
            <a:off x="1097280" y="1845734"/>
            <a:ext cx="10058401" cy="4023360"/>
          </a:xfrm>
          <a:prstGeom prst="rect">
            <a:avLst/>
          </a:prstGeom>
        </p:spPr>
        <p:txBody>
          <a:bodyPr lIns="0" tIns="0" rIns="0" bIns="0"/>
          <a:lstStyle>
            <a:lvl1pPr marL="91439" indent="-91439" defTabSz="914400">
              <a:lnSpc>
                <a:spcPct val="90000"/>
              </a:lnSpc>
              <a:spcBef>
                <a:spcPts val="1200"/>
              </a:spcBef>
              <a:buClr>
                <a:schemeClr val="accent1"/>
              </a:buClr>
              <a:buSzPct val="100000"/>
              <a:buFont typeface="Calibri"/>
              <a:buChar char=" "/>
              <a:defRPr b="0" sz="2000"/>
            </a:lvl1pPr>
          </a:lstStyle>
          <a:p>
            <a:pPr/>
            <a:r>
              <a:t>Upon preprocessing, we found out that there were no duplicated entries and no missing data.</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Data Analysis for the label"/>
          <p:cNvSpPr txBox="1"/>
          <p:nvPr>
            <p:ph type="title"/>
          </p:nvPr>
        </p:nvSpPr>
        <p:spPr>
          <a:xfrm>
            <a:off x="1097280" y="286603"/>
            <a:ext cx="10058401" cy="1450757"/>
          </a:xfrm>
          <a:prstGeom prst="rect">
            <a:avLst/>
          </a:prstGeom>
        </p:spPr>
        <p:txBody>
          <a:bodyPr/>
          <a:lstStyle>
            <a:lvl1pPr>
              <a:defRPr spc="-100"/>
            </a:lvl1pPr>
          </a:lstStyle>
          <a:p>
            <a:pPr/>
            <a:r>
              <a:t>Data Analysis for the label</a:t>
            </a:r>
          </a:p>
        </p:txBody>
      </p:sp>
      <p:sp>
        <p:nvSpPr>
          <p:cNvPr id="294" name="Upon data analysis for the label we found the following:…"/>
          <p:cNvSpPr txBox="1"/>
          <p:nvPr>
            <p:ph type="body" idx="1"/>
          </p:nvPr>
        </p:nvSpPr>
        <p:spPr>
          <a:xfrm>
            <a:off x="1097280" y="1845734"/>
            <a:ext cx="10058401" cy="4023360"/>
          </a:xfrm>
          <a:prstGeom prst="rect">
            <a:avLst/>
          </a:prstGeom>
        </p:spPr>
        <p:txBody>
          <a:bodyPr lIns="0" tIns="0" rIns="0" bIns="0"/>
          <a:lstStyle/>
          <a:p>
            <a:pPr marL="91439" indent="-91439" defTabSz="914400">
              <a:lnSpc>
                <a:spcPct val="90000"/>
              </a:lnSpc>
              <a:spcBef>
                <a:spcPts val="1200"/>
              </a:spcBef>
              <a:buClr>
                <a:schemeClr val="accent1"/>
              </a:buClr>
              <a:buSzPct val="100000"/>
              <a:buFont typeface="Calibri"/>
              <a:buChar char=" "/>
              <a:defRPr b="0" sz="2000"/>
            </a:pPr>
            <a:r>
              <a:t>Upon data analysis for the label we found the following:</a:t>
            </a:r>
          </a:p>
          <a:p>
            <a:pPr marL="91439" indent="-91439" defTabSz="914400">
              <a:lnSpc>
                <a:spcPct val="90000"/>
              </a:lnSpc>
              <a:spcBef>
                <a:spcPts val="1200"/>
              </a:spcBef>
              <a:buClr>
                <a:schemeClr val="accent1"/>
              </a:buClr>
              <a:buSzPct val="100000"/>
              <a:buFont typeface="Calibri"/>
              <a:buChar char=" "/>
              <a:defRPr sz="2000"/>
            </a:pPr>
            <a:r>
              <a:t>Data count</a:t>
            </a:r>
            <a:r>
              <a:rPr b="0"/>
              <a:t>: 9357 (as there were no missing/duplicate datapoints)</a:t>
            </a:r>
            <a:endParaRPr b="0"/>
          </a:p>
          <a:p>
            <a:pPr marL="91439" indent="-91439" defTabSz="914400">
              <a:lnSpc>
                <a:spcPct val="90000"/>
              </a:lnSpc>
              <a:spcBef>
                <a:spcPts val="1200"/>
              </a:spcBef>
              <a:buClr>
                <a:schemeClr val="accent1"/>
              </a:buClr>
              <a:buSzPct val="100000"/>
              <a:buFont typeface="Calibri"/>
              <a:buChar char=" "/>
              <a:defRPr sz="2000"/>
            </a:pPr>
            <a:r>
              <a:t>Mean</a:t>
            </a:r>
            <a:r>
              <a:rPr b="0"/>
              <a:t>: 0.44(indicating that 44% of the times attack was detected)</a:t>
            </a:r>
            <a:endParaRPr b="0"/>
          </a:p>
          <a:p>
            <a:pPr marL="91439" indent="-91439" defTabSz="914400">
              <a:lnSpc>
                <a:spcPct val="90000"/>
              </a:lnSpc>
              <a:spcBef>
                <a:spcPts val="1200"/>
              </a:spcBef>
              <a:buClr>
                <a:schemeClr val="accent1"/>
              </a:buClr>
              <a:buSzPct val="100000"/>
              <a:buFont typeface="Calibri"/>
              <a:buChar char=" "/>
              <a:defRPr sz="2000"/>
            </a:pPr>
            <a:r>
              <a:t>Standard deviation</a:t>
            </a:r>
            <a:r>
              <a:rPr b="0"/>
              <a:t>: 0.49( indicating how the data points deviate from the mean)</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Encoding for Categorical data"/>
          <p:cNvSpPr txBox="1"/>
          <p:nvPr>
            <p:ph type="title"/>
          </p:nvPr>
        </p:nvSpPr>
        <p:spPr>
          <a:xfrm>
            <a:off x="1097280" y="286603"/>
            <a:ext cx="10058401" cy="1446662"/>
          </a:xfrm>
          <a:prstGeom prst="rect">
            <a:avLst/>
          </a:prstGeom>
        </p:spPr>
        <p:txBody>
          <a:bodyPr/>
          <a:lstStyle>
            <a:lvl1pPr>
              <a:defRPr spc="-100" sz="4000"/>
            </a:lvl1pPr>
          </a:lstStyle>
          <a:p>
            <a:pPr/>
            <a:r>
              <a:t>Encoding for Categorical data</a:t>
            </a:r>
          </a:p>
        </p:txBody>
      </p:sp>
      <p:sp>
        <p:nvSpPr>
          <p:cNvPr id="297" name="So as to make use of the Categorical data and to find its correlation with the label, we need to encode it.…"/>
          <p:cNvSpPr txBox="1"/>
          <p:nvPr>
            <p:ph type="body" idx="1"/>
          </p:nvPr>
        </p:nvSpPr>
        <p:spPr>
          <a:xfrm>
            <a:off x="603250" y="800303"/>
            <a:ext cx="10985500" cy="6066025"/>
          </a:xfrm>
          <a:prstGeom prst="rect">
            <a:avLst/>
          </a:prstGeom>
        </p:spPr>
        <p:txBody>
          <a:bodyPr lIns="0" tIns="0" rIns="0" bIns="0"/>
          <a:lstStyle/>
          <a:p>
            <a:pPr defTabSz="865609">
              <a:lnSpc>
                <a:spcPct val="90000"/>
              </a:lnSpc>
              <a:spcBef>
                <a:spcPts val="1800"/>
              </a:spcBef>
              <a:defRPr b="0" sz="1400"/>
            </a:pPr>
          </a:p>
          <a:p>
            <a:pPr marL="91439" indent="-91439" defTabSz="865609">
              <a:lnSpc>
                <a:spcPct val="90000"/>
              </a:lnSpc>
              <a:spcBef>
                <a:spcPts val="1800"/>
              </a:spcBef>
              <a:buClr>
                <a:schemeClr val="accent1"/>
              </a:buClr>
              <a:buSzPct val="100000"/>
              <a:buChar char="➢"/>
              <a:defRPr b="0" sz="1400"/>
            </a:pPr>
          </a:p>
          <a:p>
            <a:pPr marL="91439" indent="-91439" defTabSz="865609">
              <a:lnSpc>
                <a:spcPct val="90000"/>
              </a:lnSpc>
              <a:spcBef>
                <a:spcPts val="1800"/>
              </a:spcBef>
              <a:buClr>
                <a:schemeClr val="accent1"/>
              </a:buClr>
              <a:buSzPct val="100000"/>
              <a:buChar char="➢"/>
              <a:defRPr b="0" sz="1600"/>
            </a:pPr>
            <a:r>
              <a:t>To make use of the Categorical data and to find its correlation with the label, we need to encode it.</a:t>
            </a:r>
          </a:p>
          <a:p>
            <a:pPr marL="91439" indent="-91439" defTabSz="865609">
              <a:lnSpc>
                <a:spcPct val="90000"/>
              </a:lnSpc>
              <a:spcBef>
                <a:spcPts val="1800"/>
              </a:spcBef>
              <a:buClr>
                <a:schemeClr val="accent1"/>
              </a:buClr>
              <a:buSzPct val="100000"/>
              <a:buChar char="➢"/>
              <a:defRPr b="0" sz="1600"/>
            </a:pPr>
            <a:r>
              <a:t>We used One-Hot Encoding for the categorical data.</a:t>
            </a:r>
          </a:p>
          <a:p>
            <a:pPr marL="91439" indent="-91439" defTabSz="865609">
              <a:lnSpc>
                <a:spcPct val="90000"/>
              </a:lnSpc>
              <a:spcBef>
                <a:spcPts val="1800"/>
              </a:spcBef>
              <a:buClr>
                <a:schemeClr val="accent1"/>
              </a:buClr>
              <a:buSzPct val="100000"/>
              <a:buChar char="➢"/>
              <a:defRPr b="0" sz="1600"/>
            </a:pPr>
            <a:r>
              <a:t>Eg. The One-Hot encoding for the protocol_type categorical feature, for the first 5 rows of the dataset, is as follows:</a:t>
            </a:r>
          </a:p>
          <a:p>
            <a:pPr lvl="1" marL="0" indent="292100" defTabSz="865609">
              <a:lnSpc>
                <a:spcPct val="90000"/>
              </a:lnSpc>
              <a:spcBef>
                <a:spcPts val="1800"/>
              </a:spcBef>
              <a:buSzTx/>
              <a:buNone/>
              <a:defRPr sz="1600"/>
            </a:pPr>
            <a:r>
              <a:t>    ICMP    TCP    UDP</a:t>
            </a:r>
          </a:p>
          <a:p>
            <a:pPr lvl="1" marL="0" indent="292100" defTabSz="865609">
              <a:lnSpc>
                <a:spcPct val="90000"/>
              </a:lnSpc>
              <a:spcBef>
                <a:spcPts val="1800"/>
              </a:spcBef>
              <a:buSzTx/>
              <a:buNone/>
              <a:defRPr sz="1600"/>
            </a:pPr>
            <a:r>
              <a:t>0  False   True  False</a:t>
            </a:r>
          </a:p>
          <a:p>
            <a:pPr lvl="1" marL="0" indent="292100" defTabSz="865609">
              <a:lnSpc>
                <a:spcPct val="90000"/>
              </a:lnSpc>
              <a:spcBef>
                <a:spcPts val="1800"/>
              </a:spcBef>
              <a:buSzTx/>
              <a:buNone/>
              <a:defRPr sz="1600"/>
            </a:pPr>
            <a:r>
              <a:t>1  False   True  False</a:t>
            </a:r>
          </a:p>
          <a:p>
            <a:pPr lvl="1" marL="0" indent="292100" defTabSz="865609">
              <a:lnSpc>
                <a:spcPct val="90000"/>
              </a:lnSpc>
              <a:spcBef>
                <a:spcPts val="1800"/>
              </a:spcBef>
              <a:buSzTx/>
              <a:buNone/>
              <a:defRPr sz="1600"/>
            </a:pPr>
            <a:r>
              <a:t>2  False   True  False</a:t>
            </a:r>
          </a:p>
          <a:p>
            <a:pPr lvl="1" marL="0" indent="292100" defTabSz="865609">
              <a:lnSpc>
                <a:spcPct val="90000"/>
              </a:lnSpc>
              <a:spcBef>
                <a:spcPts val="1800"/>
              </a:spcBef>
              <a:buSzTx/>
              <a:buNone/>
              <a:defRPr sz="1600"/>
            </a:pPr>
            <a:r>
              <a:t>3  False  False   True</a:t>
            </a:r>
          </a:p>
          <a:p>
            <a:pPr lvl="1" marL="0" indent="292100" defTabSz="865609">
              <a:lnSpc>
                <a:spcPct val="90000"/>
              </a:lnSpc>
              <a:spcBef>
                <a:spcPts val="1800"/>
              </a:spcBef>
              <a:buSzTx/>
              <a:buNone/>
              <a:defRPr sz="1600"/>
            </a:pPr>
            <a:r>
              <a:t>4  False   True  False</a:t>
            </a:r>
            <a:endParaRPr b="0"/>
          </a:p>
          <a:p>
            <a:pPr lvl="1" marL="0" indent="292100" defTabSz="865609">
              <a:lnSpc>
                <a:spcPct val="90000"/>
              </a:lnSpc>
              <a:spcBef>
                <a:spcPts val="1800"/>
              </a:spcBef>
              <a:buSzTx/>
              <a:buNone/>
              <a:defRPr b="0" sz="1600"/>
            </a:pPr>
            <a:r>
              <a:t>The protocol which is being used in a particular row is marked as “True” and the others are marked as “False”.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Title 1"/>
          <p:cNvSpPr txBox="1"/>
          <p:nvPr>
            <p:ph type="title"/>
          </p:nvPr>
        </p:nvSpPr>
        <p:spPr>
          <a:xfrm>
            <a:off x="1097280" y="286603"/>
            <a:ext cx="10058401" cy="1450757"/>
          </a:xfrm>
          <a:prstGeom prst="rect">
            <a:avLst/>
          </a:prstGeom>
        </p:spPr>
        <p:txBody>
          <a:bodyPr/>
          <a:lstStyle>
            <a:lvl1pPr>
              <a:defRPr spc="-100"/>
            </a:lvl1pPr>
          </a:lstStyle>
          <a:p>
            <a:pPr/>
            <a:r>
              <a:t>What is Energy Management?</a:t>
            </a:r>
          </a:p>
        </p:txBody>
      </p:sp>
      <p:sp>
        <p:nvSpPr>
          <p:cNvPr id="96" name="Content Placeholder 2"/>
          <p:cNvSpPr txBox="1"/>
          <p:nvPr>
            <p:ph type="body" idx="1"/>
          </p:nvPr>
        </p:nvSpPr>
        <p:spPr>
          <a:xfrm>
            <a:off x="1097280" y="1845734"/>
            <a:ext cx="10058401" cy="4023360"/>
          </a:xfrm>
          <a:prstGeom prst="rect">
            <a:avLst/>
          </a:prstGeom>
        </p:spPr>
        <p:txBody>
          <a:bodyPr/>
          <a:lstStyle/>
          <a:p>
            <a:pPr/>
          </a:p>
          <a:p>
            <a:pPr/>
            <a:r>
              <a:t>Energy management is the systematic monitoring, controlling, and optimizing of energy production and consumption to ensure efficient usage, cost savings, and sustainability. </a:t>
            </a:r>
          </a:p>
          <a:p>
            <a:pPr/>
            <a:r>
              <a:t>Impact :</a:t>
            </a:r>
          </a:p>
          <a:p>
            <a:pPr marL="571500" indent="-571500">
              <a:buFontTx/>
              <a:buAutoNum type="romanLcPeriod" startAt="1"/>
            </a:pPr>
            <a:r>
              <a:t>Reduce energy costs.</a:t>
            </a:r>
          </a:p>
          <a:p>
            <a:pPr marL="571500" indent="-571500">
              <a:buFontTx/>
              <a:buAutoNum type="romanLcPeriod" startAt="1"/>
            </a:pPr>
            <a:r>
              <a:t>Improve efficiency.</a:t>
            </a:r>
          </a:p>
          <a:p>
            <a:pPr marL="571500" indent="-571500">
              <a:buFontTx/>
              <a:buAutoNum type="romanLcPeriod" startAt="1"/>
            </a:pPr>
            <a:r>
              <a:t>Reduce environmental impact.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Correlation of features with the label"/>
          <p:cNvSpPr txBox="1"/>
          <p:nvPr>
            <p:ph type="title"/>
          </p:nvPr>
        </p:nvSpPr>
        <p:spPr>
          <a:xfrm>
            <a:off x="1097280" y="286603"/>
            <a:ext cx="10058401" cy="1001423"/>
          </a:xfrm>
          <a:prstGeom prst="rect">
            <a:avLst/>
          </a:prstGeom>
        </p:spPr>
        <p:txBody>
          <a:bodyPr/>
          <a:lstStyle>
            <a:lvl1pPr>
              <a:defRPr spc="-100"/>
            </a:lvl1pPr>
          </a:lstStyle>
          <a:p>
            <a:pPr/>
            <a:r>
              <a:t>Correlation of features with the label</a:t>
            </a:r>
          </a:p>
        </p:txBody>
      </p:sp>
      <p:sp>
        <p:nvSpPr>
          <p:cNvPr id="300" name="Upon checking the correlation of the features(numerical) with the label, we got the following:…"/>
          <p:cNvSpPr txBox="1"/>
          <p:nvPr>
            <p:ph type="body" idx="1"/>
          </p:nvPr>
        </p:nvSpPr>
        <p:spPr>
          <a:xfrm>
            <a:off x="716280" y="904568"/>
            <a:ext cx="10439401" cy="5636745"/>
          </a:xfrm>
          <a:prstGeom prst="rect">
            <a:avLst/>
          </a:prstGeom>
        </p:spPr>
        <p:txBody>
          <a:bodyPr lIns="0" tIns="0" rIns="0" bIns="0"/>
          <a:lstStyle/>
          <a:p>
            <a:pPr marL="523875" indent="-523875" defTabSz="1048485">
              <a:lnSpc>
                <a:spcPct val="90000"/>
              </a:lnSpc>
              <a:spcBef>
                <a:spcPts val="2400"/>
              </a:spcBef>
              <a:buClr>
                <a:schemeClr val="accent1"/>
              </a:buClr>
              <a:buSzPct val="100000"/>
              <a:buFont typeface="Calibri"/>
              <a:buChar char=" "/>
              <a:defRPr b="0" sz="1800"/>
            </a:pPr>
          </a:p>
          <a:p>
            <a:pPr marL="523875" indent="-523875" defTabSz="1048485">
              <a:lnSpc>
                <a:spcPct val="90000"/>
              </a:lnSpc>
              <a:spcBef>
                <a:spcPts val="2400"/>
              </a:spcBef>
              <a:buClr>
                <a:schemeClr val="accent1"/>
              </a:buClr>
              <a:buSzPct val="100000"/>
              <a:buFont typeface="Calibri"/>
              <a:buChar char=" "/>
              <a:defRPr b="0" sz="2000"/>
            </a:pPr>
            <a:r>
              <a:t>Upon checking the correlation of the features(numerical) with the label, we got the following:</a:t>
            </a:r>
          </a:p>
          <a:p>
            <a:pPr marL="523875" indent="-523875" defTabSz="1048485">
              <a:lnSpc>
                <a:spcPct val="90000"/>
              </a:lnSpc>
              <a:spcBef>
                <a:spcPts val="2400"/>
              </a:spcBef>
              <a:buClr>
                <a:schemeClr val="accent1"/>
              </a:buClr>
              <a:buSzPct val="100000"/>
              <a:buFont typeface="Calibri"/>
              <a:buChar char=" "/>
              <a:defRPr sz="2000"/>
            </a:pPr>
            <a:r>
              <a:t>Feature</a:t>
            </a:r>
            <a:r>
              <a:rPr b="0"/>
              <a:t>                          </a:t>
            </a:r>
            <a:r>
              <a:t>Correlation</a:t>
            </a:r>
          </a:p>
          <a:p>
            <a:pPr marL="523875" indent="-523875" defTabSz="1048485">
              <a:lnSpc>
                <a:spcPct val="90000"/>
              </a:lnSpc>
              <a:spcBef>
                <a:spcPts val="2400"/>
              </a:spcBef>
              <a:buClr>
                <a:schemeClr val="accent1"/>
              </a:buClr>
              <a:buSzPct val="100000"/>
              <a:buFont typeface="Calibri"/>
              <a:buChar char=" "/>
              <a:defRPr b="0" sz="1800"/>
            </a:pPr>
            <a:r>
              <a:t>network_packet_size    -0.006798</a:t>
            </a:r>
          </a:p>
          <a:p>
            <a:pPr marL="523875" indent="-523875" defTabSz="1048485">
              <a:lnSpc>
                <a:spcPct val="90000"/>
              </a:lnSpc>
              <a:spcBef>
                <a:spcPts val="2400"/>
              </a:spcBef>
              <a:buClr>
                <a:schemeClr val="accent1"/>
              </a:buClr>
              <a:buSzPct val="100000"/>
              <a:buFont typeface="Calibri"/>
              <a:buChar char=" "/>
              <a:defRPr b="0" sz="1800"/>
            </a:pPr>
            <a:r>
              <a:t>login_attempts                0.277320</a:t>
            </a:r>
          </a:p>
          <a:p>
            <a:pPr marL="523875" indent="-523875" defTabSz="1048485">
              <a:lnSpc>
                <a:spcPct val="90000"/>
              </a:lnSpc>
              <a:spcBef>
                <a:spcPts val="2400"/>
              </a:spcBef>
              <a:buClr>
                <a:schemeClr val="accent1"/>
              </a:buClr>
              <a:buSzPct val="100000"/>
              <a:buFont typeface="Calibri"/>
              <a:buChar char=" "/>
              <a:defRPr b="0" sz="1800"/>
            </a:pPr>
            <a:r>
              <a:t>session_duration             0.041602</a:t>
            </a:r>
          </a:p>
          <a:p>
            <a:pPr marL="523875" indent="-523875" defTabSz="1048485">
              <a:lnSpc>
                <a:spcPct val="90000"/>
              </a:lnSpc>
              <a:spcBef>
                <a:spcPts val="2400"/>
              </a:spcBef>
              <a:buClr>
                <a:schemeClr val="accent1"/>
              </a:buClr>
              <a:buSzPct val="100000"/>
              <a:buFont typeface="Calibri"/>
              <a:buChar char=" "/>
              <a:defRPr b="0" sz="1800"/>
            </a:pPr>
            <a:r>
              <a:t>ip_reputation_score         0.211540</a:t>
            </a:r>
          </a:p>
          <a:p>
            <a:pPr marL="523875" indent="-523875" defTabSz="1048485">
              <a:lnSpc>
                <a:spcPct val="90000"/>
              </a:lnSpc>
              <a:spcBef>
                <a:spcPts val="2400"/>
              </a:spcBef>
              <a:buClr>
                <a:schemeClr val="accent1"/>
              </a:buClr>
              <a:buSzPct val="100000"/>
              <a:buFont typeface="Calibri"/>
              <a:buChar char=" "/>
              <a:defRPr b="0" sz="1800"/>
            </a:pPr>
            <a:r>
              <a:t>failed_logins                     0.363726</a:t>
            </a:r>
          </a:p>
          <a:p>
            <a:pPr marL="523875" indent="-523875" defTabSz="1048485">
              <a:lnSpc>
                <a:spcPct val="90000"/>
              </a:lnSpc>
              <a:spcBef>
                <a:spcPts val="2400"/>
              </a:spcBef>
              <a:buClr>
                <a:schemeClr val="accent1"/>
              </a:buClr>
              <a:buSzPct val="100000"/>
              <a:buFont typeface="Calibri"/>
              <a:buChar char=" "/>
              <a:defRPr b="0" sz="1800"/>
            </a:pPr>
            <a:r>
              <a:t>unusual_time_access       0.008652</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Upon checking the correlation of the categorical features with the label, we got the following:…"/>
          <p:cNvSpPr txBox="1"/>
          <p:nvPr>
            <p:ph type="body" idx="1"/>
          </p:nvPr>
        </p:nvSpPr>
        <p:spPr>
          <a:xfrm>
            <a:off x="146349" y="-1"/>
            <a:ext cx="11187494" cy="6715251"/>
          </a:xfrm>
          <a:prstGeom prst="rect">
            <a:avLst/>
          </a:prstGeom>
        </p:spPr>
        <p:txBody>
          <a:bodyPr lIns="0" tIns="0" rIns="0" bIns="0"/>
          <a:lstStyle/>
          <a:p>
            <a:pPr marL="408305" indent="-408305" defTabSz="816842">
              <a:lnSpc>
                <a:spcPct val="90000"/>
              </a:lnSpc>
              <a:spcBef>
                <a:spcPts val="1800"/>
              </a:spcBef>
              <a:buClr>
                <a:schemeClr val="accent1"/>
              </a:buClr>
              <a:buSzPct val="100000"/>
              <a:buFont typeface="Calibri"/>
              <a:buChar char=" "/>
              <a:defRPr b="0" sz="1600"/>
            </a:pPr>
          </a:p>
          <a:p>
            <a:pPr marL="408305" indent="-408305" defTabSz="816842">
              <a:lnSpc>
                <a:spcPct val="90000"/>
              </a:lnSpc>
              <a:spcBef>
                <a:spcPts val="1800"/>
              </a:spcBef>
              <a:buClr>
                <a:schemeClr val="accent1"/>
              </a:buClr>
              <a:buSzPct val="100000"/>
              <a:buFont typeface="Calibri"/>
              <a:buChar char=" "/>
              <a:defRPr sz="1600"/>
            </a:pPr>
          </a:p>
          <a:p>
            <a:pPr marL="408305" indent="-408305" defTabSz="816842">
              <a:lnSpc>
                <a:spcPct val="90000"/>
              </a:lnSpc>
              <a:spcBef>
                <a:spcPts val="1800"/>
              </a:spcBef>
              <a:buClr>
                <a:schemeClr val="accent1"/>
              </a:buClr>
              <a:buSzPct val="100000"/>
              <a:buFont typeface="Calibri"/>
              <a:buChar char=" "/>
              <a:defRPr sz="1600"/>
            </a:pPr>
          </a:p>
          <a:p>
            <a:pPr marL="408305" indent="-408305" defTabSz="816842">
              <a:lnSpc>
                <a:spcPct val="90000"/>
              </a:lnSpc>
              <a:spcBef>
                <a:spcPts val="1800"/>
              </a:spcBef>
              <a:buClr>
                <a:schemeClr val="accent1"/>
              </a:buClr>
              <a:buSzPct val="100000"/>
              <a:buFont typeface="Calibri"/>
              <a:buChar char=" "/>
              <a:defRPr sz="1600"/>
            </a:pPr>
          </a:p>
          <a:p>
            <a:pPr marL="408305" indent="-408305" defTabSz="816842">
              <a:lnSpc>
                <a:spcPct val="90000"/>
              </a:lnSpc>
              <a:spcBef>
                <a:spcPts val="1800"/>
              </a:spcBef>
              <a:buClr>
                <a:schemeClr val="accent1"/>
              </a:buClr>
              <a:buSzPct val="100000"/>
              <a:buFont typeface="Calibri"/>
              <a:buChar char=" "/>
              <a:defRPr sz="1800"/>
            </a:pPr>
            <a:r>
              <a:t>protocol_type</a:t>
            </a:r>
          </a:p>
          <a:p>
            <a:pPr marL="408305" indent="-408305" defTabSz="816842">
              <a:lnSpc>
                <a:spcPct val="90000"/>
              </a:lnSpc>
              <a:spcBef>
                <a:spcPts val="1800"/>
              </a:spcBef>
              <a:buClr>
                <a:schemeClr val="accent1"/>
              </a:buClr>
              <a:buSzPct val="100000"/>
              <a:buFont typeface="Calibri"/>
              <a:buChar char=" "/>
              <a:defRPr sz="1800"/>
            </a:pPr>
            <a:r>
              <a:t>Feature</a:t>
            </a:r>
            <a:r>
              <a:rPr b="0"/>
              <a:t> </a:t>
            </a:r>
            <a:r>
              <a:t>Correlation</a:t>
            </a:r>
          </a:p>
          <a:p>
            <a:pPr marL="408305" indent="-408305" defTabSz="816842">
              <a:lnSpc>
                <a:spcPct val="90000"/>
              </a:lnSpc>
              <a:spcBef>
                <a:spcPts val="1800"/>
              </a:spcBef>
              <a:buClr>
                <a:schemeClr val="accent1"/>
              </a:buClr>
              <a:buSzPct val="100000"/>
              <a:buFont typeface="Calibri"/>
              <a:buChar char=" "/>
              <a:defRPr b="0" sz="1800"/>
            </a:pPr>
            <a:r>
              <a:t>ICMP       0.412229</a:t>
            </a:r>
          </a:p>
          <a:p>
            <a:pPr marL="408305" indent="-408305" defTabSz="816842">
              <a:lnSpc>
                <a:spcPct val="90000"/>
              </a:lnSpc>
              <a:spcBef>
                <a:spcPts val="1800"/>
              </a:spcBef>
              <a:buClr>
                <a:schemeClr val="accent1"/>
              </a:buClr>
              <a:buSzPct val="100000"/>
              <a:buFont typeface="Calibri"/>
              <a:buChar char=" "/>
              <a:defRPr b="0" sz="1800"/>
            </a:pPr>
            <a:r>
              <a:t>TCP         0.447313</a:t>
            </a:r>
          </a:p>
          <a:p>
            <a:pPr marL="408305" indent="-408305" defTabSz="816842">
              <a:lnSpc>
                <a:spcPct val="90000"/>
              </a:lnSpc>
              <a:spcBef>
                <a:spcPts val="1800"/>
              </a:spcBef>
              <a:buClr>
                <a:schemeClr val="accent1"/>
              </a:buClr>
              <a:buSzPct val="100000"/>
              <a:buFont typeface="Calibri"/>
              <a:buChar char=" "/>
              <a:defRPr b="0" sz="1800"/>
            </a:pPr>
            <a:r>
              <a:t>UDP         0.453865</a:t>
            </a:r>
          </a:p>
          <a:p>
            <a:pPr marL="408305" indent="-408305" defTabSz="816842">
              <a:lnSpc>
                <a:spcPct val="90000"/>
              </a:lnSpc>
              <a:spcBef>
                <a:spcPts val="1800"/>
              </a:spcBef>
              <a:buClr>
                <a:schemeClr val="accent1"/>
              </a:buClr>
              <a:buSzPct val="100000"/>
              <a:buFont typeface="Calibri"/>
              <a:buChar char=" "/>
              <a:defRPr sz="1800"/>
            </a:pPr>
            <a:r>
              <a:t>encryption_used</a:t>
            </a:r>
          </a:p>
          <a:p>
            <a:pPr marL="408305" indent="-408305" defTabSz="816842">
              <a:lnSpc>
                <a:spcPct val="90000"/>
              </a:lnSpc>
              <a:spcBef>
                <a:spcPts val="1800"/>
              </a:spcBef>
              <a:buClr>
                <a:schemeClr val="accent1"/>
              </a:buClr>
              <a:buSzPct val="100000"/>
              <a:buFont typeface="Calibri"/>
              <a:buChar char=" "/>
              <a:defRPr sz="1800"/>
            </a:pPr>
            <a:r>
              <a:t>Feature</a:t>
            </a:r>
            <a:r>
              <a:rPr b="0"/>
              <a:t> </a:t>
            </a:r>
            <a:r>
              <a:t>Correlation</a:t>
            </a:r>
          </a:p>
          <a:p>
            <a:pPr marL="408305" indent="-408305" defTabSz="816842">
              <a:lnSpc>
                <a:spcPct val="90000"/>
              </a:lnSpc>
              <a:spcBef>
                <a:spcPts val="1800"/>
              </a:spcBef>
              <a:buClr>
                <a:schemeClr val="accent1"/>
              </a:buClr>
              <a:buSzPct val="100000"/>
              <a:buFont typeface="Calibri"/>
              <a:buChar char=" "/>
              <a:defRPr b="0" sz="1800"/>
            </a:pPr>
            <a:r>
              <a:t>AES         0.436677</a:t>
            </a:r>
          </a:p>
          <a:p>
            <a:pPr marL="408305" indent="-408305" defTabSz="816842">
              <a:lnSpc>
                <a:spcPct val="90000"/>
              </a:lnSpc>
              <a:spcBef>
                <a:spcPts val="1800"/>
              </a:spcBef>
              <a:buClr>
                <a:schemeClr val="accent1"/>
              </a:buClr>
              <a:buSzPct val="100000"/>
              <a:buFont typeface="Calibri"/>
              <a:buChar char=" "/>
              <a:defRPr b="0" sz="1800"/>
            </a:pPr>
            <a:r>
              <a:t>DES         0.453403</a:t>
            </a:r>
          </a:p>
        </p:txBody>
      </p:sp>
      <p:sp>
        <p:nvSpPr>
          <p:cNvPr id="303" name="TextBox 1"/>
          <p:cNvSpPr txBox="1"/>
          <p:nvPr/>
        </p:nvSpPr>
        <p:spPr>
          <a:xfrm>
            <a:off x="6259708" y="1886890"/>
            <a:ext cx="3222030" cy="23777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browser_type</a:t>
            </a:r>
          </a:p>
          <a:p>
            <a:pPr>
              <a:defRPr b="1"/>
            </a:pPr>
          </a:p>
          <a:p>
            <a:pPr>
              <a:defRPr b="1"/>
            </a:pPr>
            <a:r>
              <a:t>Feature Correlation</a:t>
            </a:r>
          </a:p>
          <a:p>
            <a:pPr/>
          </a:p>
          <a:p>
            <a:pPr/>
            <a:r>
              <a:t>Chrome 	 0.437713</a:t>
            </a:r>
          </a:p>
          <a:p>
            <a:pPr/>
            <a:r>
              <a:t>Firefox       0.436728</a:t>
            </a:r>
          </a:p>
          <a:p>
            <a:pPr/>
            <a:r>
              <a:t>Safari     	 0.418557</a:t>
            </a:r>
          </a:p>
          <a:p>
            <a:pPr/>
            <a:r>
              <a:t>Unknown  0.731076</a:t>
            </a:r>
          </a:p>
        </p:txBody>
      </p:sp>
      <p:sp>
        <p:nvSpPr>
          <p:cNvPr id="304" name="TextBox 2"/>
          <p:cNvSpPr txBox="1"/>
          <p:nvPr/>
        </p:nvSpPr>
        <p:spPr>
          <a:xfrm>
            <a:off x="1422236" y="963559"/>
            <a:ext cx="7784198" cy="8650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Upon checking the correlation of the categorical features with the label, we got the following:</a:t>
            </a:r>
            <a:endParaRPr sz="1400"/>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Interpretation of Correlation"/>
          <p:cNvSpPr txBox="1"/>
          <p:nvPr>
            <p:ph type="body" sz="quarter" idx="1"/>
          </p:nvPr>
        </p:nvSpPr>
        <p:spPr>
          <a:xfrm>
            <a:off x="603250" y="1030172"/>
            <a:ext cx="10985500" cy="467390"/>
          </a:xfrm>
          <a:prstGeom prst="rect">
            <a:avLst/>
          </a:prstGeom>
        </p:spPr>
        <p:txBody>
          <a:bodyPr/>
          <a:lstStyle>
            <a:lvl1pPr>
              <a:lnSpc>
                <a:spcPct val="90000"/>
              </a:lnSpc>
              <a:defRPr sz="2400"/>
            </a:lvl1pPr>
          </a:lstStyle>
          <a:p>
            <a:pPr/>
            <a:r>
              <a:t>Interpretation of Correlation</a:t>
            </a:r>
          </a:p>
        </p:txBody>
      </p:sp>
      <p:sp>
        <p:nvSpPr>
          <p:cNvPr id="307" name="Positive Correlation: Means as this feature value increases, the likelihood of the label being &quot;attack_detected&quot; also increases (i.e., these features are indicative of attacks). Such features are good predictors and usually help classification model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buFontTx/>
              <a:buChar char="➢"/>
              <a:defRPr b="1"/>
            </a:pPr>
            <a:r>
              <a:t>Positive Correlation</a:t>
            </a:r>
            <a:r>
              <a:rPr b="0"/>
              <a:t>: </a:t>
            </a:r>
            <a:r>
              <a:rPr b="0" sz="2100"/>
              <a:t>Means as this feature value increases, the likelihood of the label being "attack_detected" also increases (i.e., these features are indicative of attacks). Such features are good predictors and usually help classification models.</a:t>
            </a:r>
            <a:endParaRPr sz="2100"/>
          </a:p>
          <a:p>
            <a:pPr>
              <a:buFontTx/>
              <a:buChar char="➢"/>
              <a:defRPr b="1"/>
            </a:pPr>
            <a:r>
              <a:t>Negative Correlation</a:t>
            </a:r>
            <a:r>
              <a:rPr b="0"/>
              <a:t>: </a:t>
            </a:r>
            <a:r>
              <a:rPr b="0" sz="2100"/>
              <a:t>Means as the feature value increases, the probability of attack_detected decreases.Such features can also help the model if they indicate strong inverse relationship with the label.</a:t>
            </a:r>
            <a:endParaRPr sz="2100"/>
          </a:p>
          <a:p>
            <a:pPr>
              <a:buFontTx/>
              <a:buChar char="➢"/>
              <a:defRPr b="1"/>
            </a:pPr>
            <a:r>
              <a:t>Near-Zero Correlation</a:t>
            </a:r>
            <a:r>
              <a:rPr b="0"/>
              <a:t>:</a:t>
            </a:r>
            <a:r>
              <a:rPr b="0" sz="2100"/>
              <a:t> Means the feature shows little to no linear relationship with the target label.These features do not help the model to distinguish attack vs. normal, as their values don't change systematically with the label.</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Conclusion for data preprocessing"/>
          <p:cNvSpPr txBox="1"/>
          <p:nvPr>
            <p:ph type="title"/>
          </p:nvPr>
        </p:nvSpPr>
        <p:spPr>
          <a:xfrm>
            <a:off x="422894" y="239157"/>
            <a:ext cx="10985501" cy="1546822"/>
          </a:xfrm>
          <a:prstGeom prst="rect">
            <a:avLst/>
          </a:prstGeom>
        </p:spPr>
        <p:txBody>
          <a:bodyPr/>
          <a:lstStyle>
            <a:lvl1pPr>
              <a:defRPr spc="-100"/>
            </a:lvl1pPr>
          </a:lstStyle>
          <a:p>
            <a:pPr/>
            <a:r>
              <a:t>Conclusion for data preprocessing</a:t>
            </a:r>
          </a:p>
        </p:txBody>
      </p:sp>
      <p:sp>
        <p:nvSpPr>
          <p:cNvPr id="310" name="From data preprocessing we got to know the following:"/>
          <p:cNvSpPr txBox="1"/>
          <p:nvPr>
            <p:ph type="body" sz="quarter" idx="1"/>
          </p:nvPr>
        </p:nvSpPr>
        <p:spPr>
          <a:xfrm>
            <a:off x="505395" y="1340552"/>
            <a:ext cx="10985501" cy="467390"/>
          </a:xfrm>
          <a:prstGeom prst="rect">
            <a:avLst/>
          </a:prstGeom>
        </p:spPr>
        <p:txBody>
          <a:bodyPr/>
          <a:lstStyle/>
          <a:p>
            <a:pPr marL="126746" indent="-126746" defTabSz="507174">
              <a:lnSpc>
                <a:spcPct val="90000"/>
              </a:lnSpc>
              <a:spcBef>
                <a:spcPts val="900"/>
              </a:spcBef>
              <a:buClr>
                <a:schemeClr val="accent1"/>
              </a:buClr>
              <a:buSzPct val="123000"/>
              <a:buFont typeface="Calibri"/>
              <a:buChar char="•"/>
              <a:defRPr b="0" sz="1120"/>
            </a:pPr>
          </a:p>
          <a:p>
            <a:pPr marL="126746" indent="-126746" defTabSz="507174">
              <a:lnSpc>
                <a:spcPct val="90000"/>
              </a:lnSpc>
              <a:spcBef>
                <a:spcPts val="900"/>
              </a:spcBef>
              <a:buClr>
                <a:schemeClr val="accent1"/>
              </a:buClr>
              <a:buSzPct val="123000"/>
              <a:buFont typeface="Calibri"/>
              <a:buChar char="•"/>
              <a:defRPr b="0" sz="1120"/>
            </a:pPr>
            <a:r>
              <a:t>From data preprocessing we got to know the following:</a:t>
            </a:r>
          </a:p>
        </p:txBody>
      </p:sp>
      <p:sp>
        <p:nvSpPr>
          <p:cNvPr id="311" name="The dataset is more or less balanced.…"/>
          <p:cNvSpPr txBox="1"/>
          <p:nvPr>
            <p:ph type="body" idx="21"/>
          </p:nvPr>
        </p:nvSpPr>
        <p:spPr>
          <a:xfrm>
            <a:off x="603250" y="2676910"/>
            <a:ext cx="10985500" cy="4031100"/>
          </a:xfrm>
          <a:prstGeom prst="rect">
            <a:avLst/>
          </a:prstGeom>
          <a:extLst>
            <a:ext uri="{C572A759-6A51-4108-AA02-DFA0A04FC94B}">
              <ma14:wrappingTextBoxFlag xmlns:ma14="http://schemas.microsoft.com/office/mac/drawingml/2011/main" val="1"/>
            </a:ext>
          </a:extLst>
        </p:spPr>
        <p:txBody>
          <a:bodyPr/>
          <a:lstStyle/>
          <a:p>
            <a:pPr marL="609598" indent="-609598"/>
            <a:r>
              <a:t>The dataset is more or less balanced.</a:t>
            </a:r>
          </a:p>
          <a:p>
            <a:pPr marL="609598" indent="-609598"/>
            <a:r>
              <a:t>Among the numerical features, failed_logins is the most important feature for analysing the label as it has the highest correlation with the label.</a:t>
            </a:r>
          </a:p>
          <a:p>
            <a:pPr marL="609598" indent="-609598"/>
            <a:r>
              <a:t>As for the categorical data:</a:t>
            </a:r>
          </a:p>
          <a:p>
            <a:pPr marL="609598" indent="-609598"/>
            <a:r>
              <a:t>In the protocol_type, it can be seen that UDP is more prone to attacks than TCP and ICMP.</a:t>
            </a:r>
          </a:p>
          <a:p>
            <a:pPr marL="609598" indent="-609598"/>
            <a:r>
              <a:t>Among the encryption_used, DES is more prone to attacks than AES.</a:t>
            </a:r>
          </a:p>
          <a:p>
            <a:pPr marL="609598" indent="-609598"/>
            <a:r>
              <a:t>Among the browser_type, Unknown(browser type) is the most prone to attacks as compared to others, which, have more or less equally prone to attacks.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Model Selection and Training"/>
          <p:cNvSpPr txBox="1"/>
          <p:nvPr>
            <p:ph type="title"/>
          </p:nvPr>
        </p:nvSpPr>
        <p:spPr>
          <a:xfrm>
            <a:off x="658760" y="2743550"/>
            <a:ext cx="11783075" cy="871921"/>
          </a:xfrm>
          <a:prstGeom prst="rect">
            <a:avLst/>
          </a:prstGeom>
        </p:spPr>
        <p:txBody>
          <a:bodyPr/>
          <a:lstStyle>
            <a:lvl1pPr defTabSz="2267654">
              <a:defRPr spc="-300" sz="5300"/>
            </a:lvl1pPr>
          </a:lstStyle>
          <a:p>
            <a:pPr/>
            <a:r>
              <a:t>    Model Selection and Training</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Models used for training"/>
          <p:cNvSpPr txBox="1"/>
          <p:nvPr>
            <p:ph type="body" sz="quarter" idx="1"/>
          </p:nvPr>
        </p:nvSpPr>
        <p:spPr>
          <a:xfrm>
            <a:off x="603248" y="531032"/>
            <a:ext cx="10985501" cy="1392955"/>
          </a:xfrm>
          <a:prstGeom prst="rect">
            <a:avLst/>
          </a:prstGeom>
        </p:spPr>
        <p:txBody>
          <a:bodyPr/>
          <a:lstStyle>
            <a:lvl1pPr>
              <a:defRPr sz="4200"/>
            </a:lvl1pPr>
          </a:lstStyle>
          <a:p>
            <a:pPr/>
            <a:r>
              <a:t>Models used for training</a:t>
            </a:r>
          </a:p>
        </p:txBody>
      </p:sp>
      <p:sp>
        <p:nvSpPr>
          <p:cNvPr id="316" name="Random Forest: Chosen for its robustness to overfitting and ability to handle mixed numeric and categorical data with strong performance in intrusion detection.…"/>
          <p:cNvSpPr txBox="1"/>
          <p:nvPr>
            <p:ph type="body" idx="21"/>
          </p:nvPr>
        </p:nvSpPr>
        <p:spPr>
          <a:xfrm>
            <a:off x="603250" y="1782464"/>
            <a:ext cx="10985500" cy="4630488"/>
          </a:xfrm>
          <a:prstGeom prst="rect">
            <a:avLst/>
          </a:prstGeom>
          <a:extLst>
            <a:ext uri="{C572A759-6A51-4108-AA02-DFA0A04FC94B}">
              <ma14:wrappingTextBoxFlag xmlns:ma14="http://schemas.microsoft.com/office/mac/drawingml/2011/main" val="1"/>
            </a:ext>
          </a:extLst>
        </p:spPr>
        <p:txBody>
          <a:bodyPr/>
          <a:lstStyle/>
          <a:p>
            <a:pPr marL="475615" indent="-342900" defTabSz="217170">
              <a:spcBef>
                <a:spcPts val="1100"/>
              </a:spcBef>
              <a:buFontTx/>
              <a:buChar char="➢"/>
              <a:defRPr b="1" sz="2200"/>
            </a:pPr>
            <a:r>
              <a:t>Random Forest:</a:t>
            </a:r>
            <a:r>
              <a:rPr b="0"/>
              <a:t> Chosen for its robustness to overfitting and ability to handle mixed numeric and categorical data with strong performance in intrusion detection.</a:t>
            </a:r>
          </a:p>
          <a:p>
            <a:pPr marL="475615" indent="-342900" defTabSz="217170">
              <a:spcBef>
                <a:spcPts val="1100"/>
              </a:spcBef>
              <a:buFontTx/>
              <a:buChar char="➢"/>
              <a:defRPr sz="2200"/>
            </a:pPr>
          </a:p>
          <a:p>
            <a:pPr marL="475615" indent="-342900" defTabSz="217170">
              <a:spcBef>
                <a:spcPts val="1100"/>
              </a:spcBef>
              <a:buFontTx/>
              <a:buChar char="➢"/>
              <a:defRPr b="1" sz="2200"/>
            </a:pPr>
            <a:r>
              <a:t>XGBoost:</a:t>
            </a:r>
            <a:r>
              <a:rPr b="0"/>
              <a:t> Selected due to its superior predictive power leveraging gradient boosting, making it effective for complex, structured network data.</a:t>
            </a:r>
          </a:p>
          <a:p>
            <a:pPr marL="475615" indent="-342900" defTabSz="217170">
              <a:spcBef>
                <a:spcPts val="1100"/>
              </a:spcBef>
              <a:buFontTx/>
              <a:buChar char="➢"/>
              <a:defRPr sz="2200"/>
            </a:pPr>
          </a:p>
          <a:p>
            <a:pPr marL="475615" indent="-342900" defTabSz="217170">
              <a:spcBef>
                <a:spcPts val="1100"/>
              </a:spcBef>
              <a:buFontTx/>
              <a:buChar char="➢"/>
              <a:defRPr b="1" sz="2200"/>
            </a:pPr>
            <a:r>
              <a:t>LightGBM:</a:t>
            </a:r>
            <a:r>
              <a:rPr b="0"/>
              <a:t> Picked for its fast training, scalability, and effectiveness on large feature sets typical in IoT data, with competitive accuracy.</a:t>
            </a:r>
          </a:p>
          <a:p>
            <a:pPr marL="475615" indent="-342900" defTabSz="217170">
              <a:spcBef>
                <a:spcPts val="1100"/>
              </a:spcBef>
              <a:buFontTx/>
              <a:buChar char="➢"/>
              <a:defRPr sz="2200"/>
            </a:pPr>
          </a:p>
          <a:p>
            <a:pPr marL="475615" indent="-342900" defTabSz="217170">
              <a:spcBef>
                <a:spcPts val="1100"/>
              </a:spcBef>
              <a:buFontTx/>
              <a:buChar char="➢"/>
              <a:defRPr b="1" sz="2200"/>
            </a:pPr>
            <a:r>
              <a:t>Logistic Regression:</a:t>
            </a:r>
            <a:r>
              <a:rPr b="0"/>
              <a:t> Included as a simple, interpretable baseline model ideal for binary classification to benchmark non-complex relationships.</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raining details"/>
          <p:cNvSpPr txBox="1"/>
          <p:nvPr>
            <p:ph type="title"/>
          </p:nvPr>
        </p:nvSpPr>
        <p:spPr>
          <a:xfrm>
            <a:off x="1097280" y="286604"/>
            <a:ext cx="10058401" cy="578635"/>
          </a:xfrm>
          <a:prstGeom prst="rect">
            <a:avLst/>
          </a:prstGeom>
        </p:spPr>
        <p:txBody>
          <a:bodyPr/>
          <a:lstStyle>
            <a:lvl1pPr defTabSz="813816">
              <a:defRPr spc="-89" sz="3827"/>
            </a:lvl1pPr>
          </a:lstStyle>
          <a:p>
            <a:pPr/>
            <a:r>
              <a:t>Training details:</a:t>
            </a:r>
          </a:p>
        </p:txBody>
      </p:sp>
      <p:sp>
        <p:nvSpPr>
          <p:cNvPr id="319" name="Preprocessing &amp; Feature Selection: Numerical features and one-hot encoded categorical features were retained only if their absolute correlation with the target label exceeded a small threshold (0.05). This ensured each feature offered meaningful predicti"/>
          <p:cNvSpPr txBox="1"/>
          <p:nvPr>
            <p:ph type="body" idx="1"/>
          </p:nvPr>
        </p:nvSpPr>
        <p:spPr>
          <a:xfrm>
            <a:off x="995623" y="786581"/>
            <a:ext cx="10593128" cy="5860774"/>
          </a:xfrm>
          <a:prstGeom prst="rect">
            <a:avLst/>
          </a:prstGeom>
        </p:spPr>
        <p:txBody>
          <a:bodyPr lIns="0" tIns="0" rIns="0" bIns="0"/>
          <a:lstStyle/>
          <a:p>
            <a:pPr marL="390525" indent="-285750" defTabSz="171450">
              <a:spcBef>
                <a:spcPts val="900"/>
              </a:spcBef>
              <a:buClr>
                <a:schemeClr val="accent1"/>
              </a:buClr>
              <a:buSzPct val="100000"/>
              <a:buChar char="➢"/>
              <a:defRPr sz="1800"/>
            </a:pPr>
            <a:r>
              <a:t>Preprocessing &amp; Feature Selection:</a:t>
            </a:r>
            <a:br/>
            <a:r>
              <a:rPr b="0"/>
              <a:t>Numerical features and one-hot encoded categorical features were retained only if their absolute correlation with the target label exceeded a small threshold (0.05). This ensured each feature offered meaningful predictive value while avoiding irrelevant noise.</a:t>
            </a:r>
            <a:endParaRPr b="0"/>
          </a:p>
          <a:p>
            <a:pPr marL="390525" indent="-285750" defTabSz="171450">
              <a:spcBef>
                <a:spcPts val="900"/>
              </a:spcBef>
              <a:buClr>
                <a:schemeClr val="accent1"/>
              </a:buClr>
              <a:buSzPct val="100000"/>
              <a:buChar char="➢"/>
              <a:defRPr b="0" sz="1800"/>
            </a:pPr>
          </a:p>
          <a:p>
            <a:pPr marL="390525" indent="-285750" defTabSz="171450">
              <a:spcBef>
                <a:spcPts val="900"/>
              </a:spcBef>
              <a:buClr>
                <a:schemeClr val="accent1"/>
              </a:buClr>
              <a:buSzPct val="100000"/>
              <a:buChar char="➢"/>
              <a:defRPr sz="1800"/>
            </a:pPr>
            <a:r>
              <a:t>Hyperparameter Tuning:</a:t>
            </a:r>
            <a:br/>
            <a:r>
              <a:rPr b="0"/>
              <a:t>All models underwent 5-fold cross-validated grid search over key parameters (e.g., number of estimators, tree depth, learning rate for tree methods; C, penalty, and solver for logistic regression; neighbour count and metrics for KNN).</a:t>
            </a:r>
            <a:endParaRPr b="0"/>
          </a:p>
          <a:p>
            <a:pPr marL="390525" indent="-285750" defTabSz="171450">
              <a:spcBef>
                <a:spcPts val="900"/>
              </a:spcBef>
              <a:buClr>
                <a:schemeClr val="accent1"/>
              </a:buClr>
              <a:buSzPct val="100000"/>
              <a:buChar char="➢"/>
              <a:defRPr b="0" sz="1800"/>
            </a:pPr>
          </a:p>
          <a:p>
            <a:pPr marL="390525" indent="-285750" defTabSz="171450">
              <a:spcBef>
                <a:spcPts val="900"/>
              </a:spcBef>
              <a:buClr>
                <a:schemeClr val="accent1"/>
              </a:buClr>
              <a:buSzPct val="100000"/>
              <a:buChar char="➢"/>
              <a:defRPr sz="1800"/>
            </a:pPr>
            <a:r>
              <a:t>Evaluation Metrics:</a:t>
            </a:r>
            <a:br/>
            <a:r>
              <a:rPr b="0"/>
              <a:t>Test data was held out (20%) and models were evaluated using accuracy, F1 score, and ROC-AUC for a thorough performance comparison.</a:t>
            </a:r>
            <a:endParaRPr b="0"/>
          </a:p>
          <a:p>
            <a:pPr marL="390525" indent="-285750" defTabSz="171450">
              <a:spcBef>
                <a:spcPts val="900"/>
              </a:spcBef>
              <a:buClr>
                <a:schemeClr val="accent1"/>
              </a:buClr>
              <a:buSzPct val="100000"/>
              <a:buChar char="➢"/>
              <a:defRPr b="0" sz="1800"/>
            </a:pPr>
          </a:p>
          <a:p>
            <a:pPr marL="390525" indent="-285750" defTabSz="171450">
              <a:spcBef>
                <a:spcPts val="900"/>
              </a:spcBef>
              <a:buClr>
                <a:schemeClr val="accent1"/>
              </a:buClr>
              <a:buSzPct val="100000"/>
              <a:buChar char="➢"/>
              <a:defRPr sz="1800"/>
            </a:pPr>
            <a:r>
              <a:t>ROC Curves and AUC:</a:t>
            </a:r>
            <a:br/>
            <a:r>
              <a:rPr b="0"/>
              <a:t>ROC curves were plotted for each model, and AUC was reported to visualize probability ranking and separability.</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he minimum data points for different models are estimated based on heuristic rules reflecting the model complexity and key hyperparameters.…"/>
          <p:cNvSpPr txBox="1"/>
          <p:nvPr>
            <p:ph type="body" idx="1"/>
          </p:nvPr>
        </p:nvSpPr>
        <p:spPr>
          <a:xfrm>
            <a:off x="446940" y="186812"/>
            <a:ext cx="11155124" cy="6113328"/>
          </a:xfrm>
          <a:prstGeom prst="rect">
            <a:avLst/>
          </a:prstGeom>
        </p:spPr>
        <p:txBody>
          <a:bodyPr lIns="0" tIns="0" rIns="0" bIns="0"/>
          <a:lstStyle/>
          <a:p>
            <a:pPr marL="91439" indent="-91439" defTabSz="224026">
              <a:spcBef>
                <a:spcPts val="1100"/>
              </a:spcBef>
              <a:buClr>
                <a:schemeClr val="accent1"/>
              </a:buClr>
              <a:buSzPct val="100000"/>
              <a:buChar char="➢"/>
              <a:defRPr b="0" sz="1900"/>
            </a:pPr>
            <a:r>
              <a:t>The minimum data points for different models are estimated based on heuristic rules reflecting the model complexity and key hyperparameters.</a:t>
            </a:r>
          </a:p>
          <a:p>
            <a:pPr marL="91439" indent="-91439" defTabSz="224026">
              <a:spcBef>
                <a:spcPts val="1100"/>
              </a:spcBef>
              <a:buClr>
                <a:schemeClr val="accent1"/>
              </a:buClr>
              <a:buSzPct val="100000"/>
              <a:buChar char="➢"/>
              <a:defRPr b="0" sz="1900"/>
            </a:pPr>
            <a:r>
              <a:t>General estimate for minimum data points is:</a:t>
            </a:r>
            <a:endParaRPr>
              <a:latin typeface="Times Roman"/>
              <a:ea typeface="Times Roman"/>
              <a:cs typeface="Times Roman"/>
              <a:sym typeface="Times Roman"/>
            </a:endParaRPr>
          </a:p>
          <a:p>
            <a:pPr lvl="8" marL="0" indent="0" defTabSz="224026">
              <a:lnSpc>
                <a:spcPct val="100000"/>
              </a:lnSpc>
              <a:spcBef>
                <a:spcPts val="1100"/>
              </a:spcBef>
              <a:buClrTx/>
              <a:buSzTx/>
              <a:buFontTx/>
              <a:buNone/>
            </a:pPr>
            <a:r>
              <a:t>              Min data points= 10 x n_features</a:t>
            </a:r>
          </a:p>
          <a:p>
            <a:pPr marL="91439" indent="-91439" defTabSz="224026">
              <a:spcBef>
                <a:spcPts val="1100"/>
              </a:spcBef>
              <a:buClr>
                <a:schemeClr val="accent1"/>
              </a:buClr>
              <a:buSzPct val="100000"/>
              <a:buChar char="➢"/>
              <a:defRPr b="0" sz="1900"/>
            </a:pPr>
            <a:r>
              <a:t>But for tree-based ensemble models, since the models build multiple trees (n_estimators) and each tree considers all features, the data requirement increases with both factors. So for Random Forest, XGB and LGBM</a:t>
            </a:r>
          </a:p>
          <a:p>
            <a:pPr defTabSz="224026">
              <a:spcBef>
                <a:spcPts val="1100"/>
              </a:spcBef>
              <a:defRPr b="0" sz="1900"/>
            </a:pPr>
            <a:r>
              <a:t>  	         Min data points( for tree-based ensemble models)= 10 x n_estimators x n_features</a:t>
            </a:r>
          </a:p>
          <a:p>
            <a:pPr marL="91439" indent="-91439" defTabSz="224026">
              <a:spcBef>
                <a:spcPts val="1100"/>
              </a:spcBef>
              <a:buClr>
                <a:schemeClr val="accent1"/>
              </a:buClr>
              <a:buSzPct val="100000"/>
              <a:buChar char="➢"/>
              <a:defRPr b="0" sz="1900"/>
            </a:pPr>
            <a:r>
              <a:t>And for Logistic Regression, since we are not building trees. Minimum data points will be equal to the general estimate, i.e.</a:t>
            </a:r>
          </a:p>
          <a:p>
            <a:pPr defTabSz="224026">
              <a:spcBef>
                <a:spcPts val="1100"/>
              </a:spcBef>
              <a:defRPr b="0" sz="1900"/>
            </a:pPr>
            <a:r>
              <a:t>                 Min data points= 10 x n_features</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Performance Metrics"/>
          <p:cNvSpPr txBox="1"/>
          <p:nvPr>
            <p:ph type="title"/>
          </p:nvPr>
        </p:nvSpPr>
        <p:spPr>
          <a:xfrm>
            <a:off x="1097280" y="1"/>
            <a:ext cx="10058401" cy="803790"/>
          </a:xfrm>
          <a:prstGeom prst="rect">
            <a:avLst/>
          </a:prstGeom>
        </p:spPr>
        <p:txBody>
          <a:bodyPr/>
          <a:lstStyle>
            <a:lvl1pPr>
              <a:defRPr spc="-100"/>
            </a:lvl1pPr>
          </a:lstStyle>
          <a:p>
            <a:pPr/>
            <a:r>
              <a:t>Performance Metrics</a:t>
            </a:r>
          </a:p>
        </p:txBody>
      </p:sp>
      <p:sp>
        <p:nvSpPr>
          <p:cNvPr id="324" name="Accuracy: The percentage of total correct predictions (both positive and negative) made by the model out of all predictions…"/>
          <p:cNvSpPr txBox="1"/>
          <p:nvPr>
            <p:ph type="body" idx="1"/>
          </p:nvPr>
        </p:nvSpPr>
        <p:spPr>
          <a:xfrm>
            <a:off x="504115" y="914399"/>
            <a:ext cx="11457901" cy="5139811"/>
          </a:xfrm>
          <a:prstGeom prst="rect">
            <a:avLst/>
          </a:prstGeom>
        </p:spPr>
        <p:txBody>
          <a:bodyPr lIns="0" tIns="0" rIns="0" bIns="0"/>
          <a:lstStyle/>
          <a:p>
            <a:pPr marL="393534" indent="-282892" defTabSz="181051">
              <a:spcBef>
                <a:spcPts val="500"/>
              </a:spcBef>
              <a:buClr>
                <a:schemeClr val="accent1"/>
              </a:buClr>
              <a:buSzPct val="100000"/>
              <a:buChar char="➢"/>
              <a:defRPr sz="1584"/>
            </a:pPr>
            <a:r>
              <a:t>Accuracy:</a:t>
            </a:r>
            <a:r>
              <a:rPr b="0"/>
              <a:t> The percentage of total correct predictions (both positive and negative) made by the model out of all predictions</a:t>
            </a:r>
            <a:endParaRPr b="0"/>
          </a:p>
          <a:p>
            <a:pPr marL="393534" indent="-282892" defTabSz="181051">
              <a:spcBef>
                <a:spcPts val="500"/>
              </a:spcBef>
              <a:buClr>
                <a:schemeClr val="accent1"/>
              </a:buClr>
              <a:buSzPct val="100000"/>
              <a:buChar char="➢"/>
              <a:defRPr b="0" sz="1584"/>
            </a:pPr>
          </a:p>
          <a:p>
            <a:pPr marL="393534" indent="-282892" defTabSz="181051">
              <a:spcBef>
                <a:spcPts val="500"/>
              </a:spcBef>
              <a:buClr>
                <a:schemeClr val="accent1"/>
              </a:buClr>
              <a:buSzPct val="100000"/>
              <a:buChar char="➢"/>
              <a:defRPr sz="1584"/>
            </a:pPr>
            <a:r>
              <a:t>F1 Score:</a:t>
            </a:r>
            <a:r>
              <a:rPr b="0"/>
              <a:t> The harmonic mean of precision (correct positive predictions out of total predicted positives) and recall (correct positive predictions out of actual positives).</a:t>
            </a:r>
            <a:endParaRPr b="0"/>
          </a:p>
          <a:p>
            <a:pPr marL="393534" indent="-282892" defTabSz="181051">
              <a:spcBef>
                <a:spcPts val="500"/>
              </a:spcBef>
              <a:buClr>
                <a:schemeClr val="accent1"/>
              </a:buClr>
              <a:buSzPct val="100000"/>
              <a:buChar char="➢"/>
              <a:defRPr b="0" sz="1584"/>
            </a:pPr>
          </a:p>
          <a:p>
            <a:pPr marL="393534" indent="-282892" defTabSz="181051">
              <a:spcBef>
                <a:spcPts val="500"/>
              </a:spcBef>
              <a:buClr>
                <a:schemeClr val="accent1"/>
              </a:buClr>
              <a:buSzPct val="100000"/>
              <a:buChar char="➢"/>
              <a:defRPr sz="1584"/>
            </a:pPr>
            <a:r>
              <a:t>ROC-AUC (Receiver Operating Characteristic - Area Under Curve):</a:t>
            </a:r>
            <a:r>
              <a:rPr b="0"/>
              <a:t> Measures the model’s ability to distinguish between classes across all classification thresholds. It reflects the probability that a randomly chosen positive instance ranks higher than a randomly chosen negative instance.</a:t>
            </a:r>
            <a:endParaRPr b="0"/>
          </a:p>
          <a:p>
            <a:pPr marL="393534" indent="-282892" defTabSz="181051">
              <a:spcBef>
                <a:spcPts val="500"/>
              </a:spcBef>
              <a:buClr>
                <a:schemeClr val="accent1"/>
              </a:buClr>
              <a:buSzPct val="100000"/>
              <a:buChar char="➢"/>
              <a:defRPr b="0" sz="1584"/>
            </a:pPr>
          </a:p>
          <a:p>
            <a:pPr marL="393534" indent="-282892" defTabSz="181051">
              <a:spcBef>
                <a:spcPts val="500"/>
              </a:spcBef>
              <a:buClr>
                <a:schemeClr val="accent1"/>
              </a:buClr>
              <a:buSzPct val="100000"/>
              <a:buChar char="➢"/>
              <a:defRPr sz="1584"/>
            </a:pPr>
            <a:r>
              <a:t>Training time:</a:t>
            </a:r>
            <a:r>
              <a:rPr b="0"/>
              <a:t> Time taken to train a particular model on our dataset.</a:t>
            </a:r>
            <a:endParaRPr b="0"/>
          </a:p>
          <a:p>
            <a:pPr marL="393534" indent="-282892" defTabSz="181051">
              <a:spcBef>
                <a:spcPts val="500"/>
              </a:spcBef>
              <a:buClr>
                <a:schemeClr val="accent1"/>
              </a:buClr>
              <a:buSzPct val="100000"/>
              <a:buChar char="➢"/>
              <a:defRPr b="0" sz="1584"/>
            </a:pPr>
          </a:p>
          <a:p>
            <a:pPr marL="393534" indent="-282892" defTabSz="181051">
              <a:spcBef>
                <a:spcPts val="500"/>
              </a:spcBef>
              <a:buClr>
                <a:schemeClr val="accent1"/>
              </a:buClr>
              <a:buSzPct val="100000"/>
              <a:buChar char="➢"/>
              <a:defRPr sz="1584"/>
            </a:pPr>
            <a:r>
              <a:t>Peak-Memory:</a:t>
            </a:r>
            <a:r>
              <a:rPr b="0"/>
              <a:t> Maximum memory requirement by a model during training.</a:t>
            </a:r>
            <a:endParaRPr b="0"/>
          </a:p>
          <a:p>
            <a:pPr marL="393534" indent="-282892" defTabSz="181051">
              <a:spcBef>
                <a:spcPts val="500"/>
              </a:spcBef>
              <a:buClr>
                <a:schemeClr val="accent1"/>
              </a:buClr>
              <a:buSzPct val="100000"/>
              <a:buChar char="➢"/>
              <a:defRPr b="0" sz="1584"/>
            </a:pPr>
          </a:p>
          <a:p>
            <a:pPr marL="393534" indent="-282892" defTabSz="181051">
              <a:spcBef>
                <a:spcPts val="500"/>
              </a:spcBef>
              <a:buClr>
                <a:schemeClr val="accent1"/>
              </a:buClr>
              <a:buSzPct val="100000"/>
              <a:buChar char="➢"/>
              <a:defRPr sz="1584"/>
            </a:pPr>
            <a:r>
              <a:t>Est. Min Data Points:</a:t>
            </a:r>
            <a:r>
              <a:rPr b="0"/>
              <a:t> Minimum(estimated) number of data points required to train a particular model</a:t>
            </a:r>
            <a:endParaRPr b="0"/>
          </a:p>
          <a:p>
            <a:pPr marL="393534" indent="-282892" defTabSz="181051">
              <a:spcBef>
                <a:spcPts val="500"/>
              </a:spcBef>
              <a:buClr>
                <a:schemeClr val="accent1"/>
              </a:buClr>
              <a:buSzPct val="100000"/>
              <a:buChar char="➢"/>
              <a:defRPr b="0" sz="1584"/>
            </a:pPr>
          </a:p>
          <a:p>
            <a:pPr marL="393534" indent="-282892" defTabSz="181051">
              <a:spcBef>
                <a:spcPts val="500"/>
              </a:spcBef>
              <a:buClr>
                <a:schemeClr val="accent1"/>
              </a:buClr>
              <a:buSzPct val="100000"/>
              <a:buChar char="➢"/>
              <a:defRPr b="0" sz="1584"/>
            </a:pPr>
            <a:r>
              <a:t>Since the dataset used for model training is nearly balanced, accuracy and f1 score are relatively more important and ROC-AUC can be used as a supporting metric.</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Model Performance"/>
          <p:cNvSpPr txBox="1"/>
          <p:nvPr>
            <p:ph type="title"/>
          </p:nvPr>
        </p:nvSpPr>
        <p:spPr>
          <a:xfrm>
            <a:off x="963959" y="538678"/>
            <a:ext cx="10985501" cy="716583"/>
          </a:xfrm>
          <a:prstGeom prst="rect">
            <a:avLst/>
          </a:prstGeom>
        </p:spPr>
        <p:txBody>
          <a:bodyPr/>
          <a:lstStyle>
            <a:lvl1pPr>
              <a:defRPr spc="-100" sz="4300"/>
            </a:lvl1pPr>
          </a:lstStyle>
          <a:p>
            <a:pPr/>
            <a:r>
              <a:t>Model Performance</a:t>
            </a:r>
          </a:p>
        </p:txBody>
      </p:sp>
      <p:graphicFrame>
        <p:nvGraphicFramePr>
          <p:cNvPr id="327" name="Table 1"/>
          <p:cNvGraphicFramePr/>
          <p:nvPr/>
        </p:nvGraphicFramePr>
        <p:xfrm>
          <a:off x="2243441" y="1767831"/>
          <a:ext cx="7887595" cy="44382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38916"/>
                <a:gridCol w="861823"/>
                <a:gridCol w="664544"/>
                <a:gridCol w="810400"/>
                <a:gridCol w="1387707"/>
                <a:gridCol w="1368190"/>
                <a:gridCol w="1456014"/>
              </a:tblGrid>
              <a:tr h="887655">
                <a:tc>
                  <a:txBody>
                    <a:bodyPr/>
                    <a:lstStyle/>
                    <a:p>
                      <a:pPr algn="l" defTabSz="228600">
                        <a:defRPr sz="1800"/>
                      </a:pPr>
                      <a:r>
                        <a:rPr b="1" sz="1100">
                          <a:latin typeface="Arial"/>
                          <a:ea typeface="Arial"/>
                          <a:cs typeface="Arial"/>
                          <a:sym typeface="Arial"/>
                        </a:rPr>
                        <a:t>Model</a:t>
                      </a:r>
                    </a:p>
                  </a:txBody>
                  <a:tcPr marL="101600" marR="101600" marT="101600" marB="101600" anchor="ctr" anchorCtr="0" horzOverflow="overflow">
                    <a:solidFill>
                      <a:srgbClr val="F2F2F2"/>
                    </a:solidFill>
                  </a:tcPr>
                </a:tc>
                <a:tc>
                  <a:txBody>
                    <a:bodyPr/>
                    <a:lstStyle/>
                    <a:p>
                      <a:pPr algn="l" defTabSz="228600">
                        <a:defRPr sz="1800"/>
                      </a:pPr>
                      <a:r>
                        <a:rPr b="1" sz="1100">
                          <a:latin typeface="Arial"/>
                          <a:ea typeface="Arial"/>
                          <a:cs typeface="Arial"/>
                          <a:sym typeface="Arial"/>
                        </a:rPr>
                        <a:t>Accuracy</a:t>
                      </a:r>
                    </a:p>
                  </a:txBody>
                  <a:tcPr marL="101600" marR="101600" marT="101600" marB="101600" anchor="ctr" anchorCtr="0" horzOverflow="overflow">
                    <a:solidFill>
                      <a:srgbClr val="F2F2F2"/>
                    </a:solidFill>
                  </a:tcPr>
                </a:tc>
                <a:tc>
                  <a:txBody>
                    <a:bodyPr/>
                    <a:lstStyle/>
                    <a:p>
                      <a:pPr algn="l" defTabSz="228600">
                        <a:defRPr sz="1800"/>
                      </a:pPr>
                      <a:r>
                        <a:rPr b="1" sz="1100">
                          <a:latin typeface="Arial"/>
                          <a:ea typeface="Arial"/>
                          <a:cs typeface="Arial"/>
                          <a:sym typeface="Arial"/>
                        </a:rPr>
                        <a:t>F1 Score</a:t>
                      </a:r>
                    </a:p>
                  </a:txBody>
                  <a:tcPr marL="101600" marR="101600" marT="101600" marB="101600" anchor="ctr" anchorCtr="0" horzOverflow="overflow">
                    <a:solidFill>
                      <a:srgbClr val="F2F2F2"/>
                    </a:solidFill>
                  </a:tcPr>
                </a:tc>
                <a:tc>
                  <a:txBody>
                    <a:bodyPr/>
                    <a:lstStyle/>
                    <a:p>
                      <a:pPr algn="l" defTabSz="228600">
                        <a:defRPr sz="1800"/>
                      </a:pPr>
                      <a:r>
                        <a:rPr b="1" sz="1100">
                          <a:latin typeface="Arial"/>
                          <a:ea typeface="Arial"/>
                          <a:cs typeface="Arial"/>
                          <a:sym typeface="Arial"/>
                        </a:rPr>
                        <a:t>ROC-AUC</a:t>
                      </a:r>
                    </a:p>
                  </a:txBody>
                  <a:tcPr marL="101600" marR="101600" marT="101600" marB="101600" anchor="ctr" anchorCtr="0" horzOverflow="overflow">
                    <a:solidFill>
                      <a:srgbClr val="F2F2F2"/>
                    </a:solidFill>
                  </a:tcPr>
                </a:tc>
                <a:tc>
                  <a:txBody>
                    <a:bodyPr/>
                    <a:lstStyle/>
                    <a:p>
                      <a:pPr algn="l" defTabSz="228600">
                        <a:defRPr sz="1800"/>
                      </a:pPr>
                      <a:r>
                        <a:rPr b="1" sz="1100">
                          <a:latin typeface="Arial"/>
                          <a:ea typeface="Arial"/>
                          <a:cs typeface="Arial"/>
                          <a:sym typeface="Arial"/>
                        </a:rPr>
                        <a:t>Training Time (sec)</a:t>
                      </a:r>
                    </a:p>
                  </a:txBody>
                  <a:tcPr marL="101600" marR="101600" marT="101600" marB="101600" anchor="ctr" anchorCtr="0" horzOverflow="overflow">
                    <a:solidFill>
                      <a:srgbClr val="F2F2F2"/>
                    </a:solidFill>
                  </a:tcPr>
                </a:tc>
                <a:tc>
                  <a:txBody>
                    <a:bodyPr/>
                    <a:lstStyle/>
                    <a:p>
                      <a:pPr algn="l" defTabSz="228600">
                        <a:defRPr sz="1800"/>
                      </a:pPr>
                      <a:r>
                        <a:rPr b="1" sz="1100">
                          <a:latin typeface="Arial"/>
                          <a:ea typeface="Arial"/>
                          <a:cs typeface="Arial"/>
                          <a:sym typeface="Arial"/>
                        </a:rPr>
                        <a:t>Peak Memory (MB)</a:t>
                      </a:r>
                    </a:p>
                  </a:txBody>
                  <a:tcPr marL="101600" marR="101600" marT="101600" marB="101600" anchor="ctr" anchorCtr="0" horzOverflow="overflow">
                    <a:solidFill>
                      <a:srgbClr val="F2F2F2"/>
                    </a:solidFill>
                  </a:tcPr>
                </a:tc>
                <a:tc>
                  <a:txBody>
                    <a:bodyPr/>
                    <a:lstStyle/>
                    <a:p>
                      <a:pPr algn="l" defTabSz="228600">
                        <a:defRPr sz="1800"/>
                      </a:pPr>
                      <a:r>
                        <a:rPr b="1" sz="1100">
                          <a:latin typeface="Arial"/>
                          <a:ea typeface="Arial"/>
                          <a:cs typeface="Arial"/>
                          <a:sym typeface="Arial"/>
                        </a:rPr>
                        <a:t>Est. Min Data Points</a:t>
                      </a:r>
                    </a:p>
                  </a:txBody>
                  <a:tcPr marL="101600" marR="101600" marT="101600" marB="101600" anchor="ctr" anchorCtr="0" horzOverflow="overflow">
                    <a:solidFill>
                      <a:srgbClr val="F2F2F2"/>
                    </a:solidFill>
                  </a:tcPr>
                </a:tc>
              </a:tr>
              <a:tr h="887655">
                <a:tc>
                  <a:txBody>
                    <a:bodyPr/>
                    <a:lstStyle/>
                    <a:p>
                      <a:pPr algn="l" defTabSz="228600">
                        <a:defRPr sz="1800"/>
                      </a:pPr>
                      <a:r>
                        <a:rPr sz="1100">
                          <a:latin typeface="Arial"/>
                          <a:ea typeface="Arial"/>
                          <a:cs typeface="Arial"/>
                          <a:sym typeface="Arial"/>
                        </a:rPr>
                        <a:t>Random Forest</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0.8857</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0.8535</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0.8716</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8.26</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2.60</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18000</a:t>
                      </a:r>
                    </a:p>
                  </a:txBody>
                  <a:tcPr marL="101600" marR="101600" marT="101600" marB="101600" anchor="ctr" anchorCtr="0" horzOverflow="overflow"/>
                </a:tc>
              </a:tr>
              <a:tr h="887655">
                <a:tc>
                  <a:txBody>
                    <a:bodyPr/>
                    <a:lstStyle/>
                    <a:p>
                      <a:pPr algn="l" defTabSz="228600">
                        <a:defRPr sz="1800"/>
                      </a:pPr>
                      <a:r>
                        <a:rPr sz="1100">
                          <a:latin typeface="Arial"/>
                          <a:ea typeface="Arial"/>
                          <a:cs typeface="Arial"/>
                          <a:sym typeface="Arial"/>
                        </a:rPr>
                        <a:t>XGBoost</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0.8863</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0.8543</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0.8726</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0.83</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2.32</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9000</a:t>
                      </a:r>
                    </a:p>
                  </a:txBody>
                  <a:tcPr marL="101600" marR="101600" marT="101600" marB="101600" anchor="ctr" anchorCtr="0" horzOverflow="overflow"/>
                </a:tc>
              </a:tr>
              <a:tr h="887655">
                <a:tc>
                  <a:txBody>
                    <a:bodyPr/>
                    <a:lstStyle/>
                    <a:p>
                      <a:pPr algn="l" defTabSz="228600">
                        <a:defRPr sz="1800"/>
                      </a:pPr>
                      <a:r>
                        <a:rPr sz="1100">
                          <a:latin typeface="Arial"/>
                          <a:ea typeface="Arial"/>
                          <a:cs typeface="Arial"/>
                          <a:sym typeface="Arial"/>
                        </a:rPr>
                        <a:t>LightGBM</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0.8863</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0.8543</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0.8727</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20.65</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4.33</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18000</a:t>
                      </a:r>
                    </a:p>
                  </a:txBody>
                  <a:tcPr marL="101600" marR="101600" marT="101600" marB="101600" anchor="ctr" anchorCtr="0" horzOverflow="overflow"/>
                </a:tc>
              </a:tr>
              <a:tr h="887655">
                <a:tc>
                  <a:txBody>
                    <a:bodyPr/>
                    <a:lstStyle/>
                    <a:p>
                      <a:pPr algn="l" defTabSz="228600">
                        <a:defRPr sz="1800"/>
                      </a:pPr>
                      <a:r>
                        <a:rPr sz="1100">
                          <a:latin typeface="Arial"/>
                          <a:ea typeface="Arial"/>
                          <a:cs typeface="Arial"/>
                          <a:sym typeface="Arial"/>
                        </a:rPr>
                        <a:t>Logistic Regression</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0.7301</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0.6827</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0.7873</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0.27</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2.26</a:t>
                      </a:r>
                    </a:p>
                  </a:txBody>
                  <a:tcPr marL="101600" marR="101600" marT="101600" marB="101600" anchor="ctr" anchorCtr="0" horzOverflow="overflow"/>
                </a:tc>
                <a:tc>
                  <a:txBody>
                    <a:bodyPr/>
                    <a:lstStyle/>
                    <a:p>
                      <a:pPr defTabSz="228600">
                        <a:defRPr sz="1800"/>
                      </a:pPr>
                      <a:r>
                        <a:rPr sz="1100">
                          <a:latin typeface="Arial"/>
                          <a:ea typeface="Arial"/>
                          <a:cs typeface="Arial"/>
                          <a:sym typeface="Arial"/>
                        </a:rPr>
                        <a:t>90</a:t>
                      </a:r>
                    </a:p>
                  </a:txBody>
                  <a:tcPr marL="101600" marR="101600" marT="101600" marB="101600" anchor="ctr" anchorCtr="0" horzOverflow="overflow"/>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Title 1"/>
          <p:cNvSpPr txBox="1"/>
          <p:nvPr>
            <p:ph type="title"/>
          </p:nvPr>
        </p:nvSpPr>
        <p:spPr>
          <a:xfrm>
            <a:off x="1097280" y="286603"/>
            <a:ext cx="10058401" cy="1450757"/>
          </a:xfrm>
          <a:prstGeom prst="rect">
            <a:avLst/>
          </a:prstGeom>
        </p:spPr>
        <p:txBody>
          <a:bodyPr/>
          <a:lstStyle>
            <a:lvl1pPr>
              <a:defRPr spc="-100"/>
            </a:lvl1pPr>
          </a:lstStyle>
          <a:p>
            <a:pPr/>
            <a:r>
              <a:t>IoT in Energy Management</a:t>
            </a:r>
          </a:p>
        </p:txBody>
      </p:sp>
      <p:sp>
        <p:nvSpPr>
          <p:cNvPr id="99" name="Content Placeholder 2"/>
          <p:cNvSpPr txBox="1"/>
          <p:nvPr>
            <p:ph type="body" idx="1"/>
          </p:nvPr>
        </p:nvSpPr>
        <p:spPr>
          <a:xfrm>
            <a:off x="1097280" y="1845734"/>
            <a:ext cx="10058401" cy="4023360"/>
          </a:xfrm>
          <a:prstGeom prst="rect">
            <a:avLst/>
          </a:prstGeom>
        </p:spPr>
        <p:txBody>
          <a:bodyPr/>
          <a:lstStyle/>
          <a:p>
            <a:pPr/>
            <a:r>
              <a:t>Energy management systems leverage connected devices and sensors to gather real-time data, enabling intelligent decision-making.</a:t>
            </a:r>
          </a:p>
          <a:p>
            <a:pPr/>
            <a:r>
              <a:t>Intelligent Edge AI → Running AI models directly at the network edge (on devices, gateways, or local servers) instead of only in the cloud.</a:t>
            </a:r>
          </a:p>
          <a:p>
            <a:pPr/>
            <a:r>
              <a:t> This reduces latency, saves bandwidth, and allows real-time decision-making.</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ROC-AUC Curve for different Models"/>
          <p:cNvSpPr txBox="1"/>
          <p:nvPr>
            <p:ph type="title"/>
          </p:nvPr>
        </p:nvSpPr>
        <p:spPr>
          <a:xfrm>
            <a:off x="1097280" y="286603"/>
            <a:ext cx="10058401" cy="903101"/>
          </a:xfrm>
          <a:prstGeom prst="rect">
            <a:avLst/>
          </a:prstGeom>
        </p:spPr>
        <p:txBody>
          <a:bodyPr/>
          <a:lstStyle>
            <a:lvl1pPr>
              <a:defRPr spc="-100"/>
            </a:lvl1pPr>
          </a:lstStyle>
          <a:p>
            <a:pPr/>
            <a:r>
              <a:t>ROC-AUC Curve for different Models </a:t>
            </a:r>
          </a:p>
        </p:txBody>
      </p:sp>
      <p:pic>
        <p:nvPicPr>
          <p:cNvPr id="330" name="Screen Shot 2025-11-13 at 20.00.46 PM.png" descr="Screen Shot 2025-11-13 at 20.00.46 PM.png"/>
          <p:cNvPicPr>
            <a:picLocks noChangeAspect="1"/>
          </p:cNvPicPr>
          <p:nvPr/>
        </p:nvPicPr>
        <p:blipFill>
          <a:blip r:embed="rId2">
            <a:extLst/>
          </a:blip>
          <a:stretch>
            <a:fillRect/>
          </a:stretch>
        </p:blipFill>
        <p:spPr>
          <a:xfrm>
            <a:off x="1097280" y="1737361"/>
            <a:ext cx="10131160" cy="4515957"/>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Observations from Model Performance"/>
          <p:cNvSpPr txBox="1"/>
          <p:nvPr>
            <p:ph type="title"/>
          </p:nvPr>
        </p:nvSpPr>
        <p:spPr>
          <a:xfrm>
            <a:off x="522413" y="538678"/>
            <a:ext cx="10985501" cy="716583"/>
          </a:xfrm>
          <a:prstGeom prst="rect">
            <a:avLst/>
          </a:prstGeom>
        </p:spPr>
        <p:txBody>
          <a:bodyPr/>
          <a:lstStyle>
            <a:lvl1pPr>
              <a:defRPr spc="-100" sz="4300"/>
            </a:lvl1pPr>
          </a:lstStyle>
          <a:p>
            <a:pPr/>
            <a:r>
              <a:t>Observations from Model Performance</a:t>
            </a:r>
          </a:p>
        </p:txBody>
      </p:sp>
      <p:sp>
        <p:nvSpPr>
          <p:cNvPr id="333" name="All three ensemble tree models (RF, XGBoost, LightGBM) achieved nearly identical, top-tier accuracy and F1 score, reflecting the suitability of boosting and bagging algorithms for intrusion detection.…"/>
          <p:cNvSpPr txBox="1"/>
          <p:nvPr>
            <p:ph type="body" idx="1"/>
          </p:nvPr>
        </p:nvSpPr>
        <p:spPr>
          <a:xfrm>
            <a:off x="522413" y="1692410"/>
            <a:ext cx="10985501" cy="4991690"/>
          </a:xfrm>
          <a:prstGeom prst="rect">
            <a:avLst/>
          </a:prstGeom>
        </p:spPr>
        <p:txBody>
          <a:bodyPr lIns="0" tIns="0" rIns="0" bIns="0"/>
          <a:lstStyle/>
          <a:p>
            <a:pPr marL="457453" indent="-342899" defTabSz="187452">
              <a:lnSpc>
                <a:spcPct val="90000"/>
              </a:lnSpc>
              <a:spcBef>
                <a:spcPts val="900"/>
              </a:spcBef>
              <a:buClr>
                <a:schemeClr val="accent1"/>
              </a:buClr>
              <a:buSzPct val="100000"/>
              <a:buChar char="➢"/>
              <a:defRPr b="0" sz="1900"/>
            </a:pPr>
            <a:r>
              <a:t>All three ensemble tree models (RF, XGBoost, LightGBM) achieved nearly identical, top-tier accuracy and F1 score, reflecting the suitability of boosting and bagging algorithms for intrusion detection.</a:t>
            </a:r>
          </a:p>
          <a:p>
            <a:pPr marL="457453" indent="-342899" defTabSz="187452">
              <a:lnSpc>
                <a:spcPct val="90000"/>
              </a:lnSpc>
              <a:spcBef>
                <a:spcPts val="900"/>
              </a:spcBef>
              <a:buClr>
                <a:schemeClr val="accent1"/>
              </a:buClr>
              <a:buSzPct val="100000"/>
              <a:buChar char="➢"/>
              <a:defRPr b="0" sz="1900"/>
            </a:pPr>
          </a:p>
          <a:p>
            <a:pPr marL="457453" indent="-342899" defTabSz="187452">
              <a:lnSpc>
                <a:spcPct val="90000"/>
              </a:lnSpc>
              <a:spcBef>
                <a:spcPts val="900"/>
              </a:spcBef>
              <a:buClr>
                <a:schemeClr val="accent1"/>
              </a:buClr>
              <a:buSzPct val="100000"/>
              <a:buChar char="➢"/>
              <a:defRPr b="0" sz="1900"/>
            </a:pPr>
            <a:r>
              <a:t>The minimum data points required for RF and LGBM are greater than the total data points present in our dataset but still their results are quite satisfactory.Also, it indicates that if we increase the number of data points then the performance of RF and LGBM may further improve.</a:t>
            </a:r>
          </a:p>
          <a:p>
            <a:pPr marL="457453" indent="-342899" defTabSz="187452">
              <a:lnSpc>
                <a:spcPct val="90000"/>
              </a:lnSpc>
              <a:spcBef>
                <a:spcPts val="900"/>
              </a:spcBef>
              <a:buClr>
                <a:schemeClr val="accent1"/>
              </a:buClr>
              <a:buSzPct val="100000"/>
              <a:buChar char="➢"/>
              <a:defRPr b="0" sz="1900"/>
            </a:pPr>
          </a:p>
          <a:p>
            <a:pPr marL="457453" indent="-342899" defTabSz="187452">
              <a:lnSpc>
                <a:spcPct val="90000"/>
              </a:lnSpc>
              <a:spcBef>
                <a:spcPts val="900"/>
              </a:spcBef>
              <a:buClr>
                <a:schemeClr val="accent1"/>
              </a:buClr>
              <a:buSzPct val="100000"/>
              <a:buChar char="➢"/>
              <a:defRPr b="0" sz="1900"/>
            </a:pPr>
            <a:r>
              <a:t>Random Forest, LightGBM, and XGBoost have identical accuracy and F1 scores because all three are powerful tree-based ensemble models capable of capturing complex, nonlinear patterns in the dataset. Their hyperparameter tuning and effective feature selection have allowed them to converge on very similar decision boundaries and predictions.</a:t>
            </a:r>
          </a:p>
          <a:p>
            <a:pPr marL="457453" indent="-342899" defTabSz="187452">
              <a:lnSpc>
                <a:spcPct val="90000"/>
              </a:lnSpc>
              <a:spcBef>
                <a:spcPts val="900"/>
              </a:spcBef>
              <a:buClr>
                <a:schemeClr val="accent1"/>
              </a:buClr>
              <a:buSzPct val="100000"/>
              <a:buChar char="➢"/>
              <a:defRPr b="0" sz="1900"/>
            </a:pPr>
          </a:p>
          <a:p>
            <a:pPr marL="457453" indent="-342899" defTabSz="187452">
              <a:lnSpc>
                <a:spcPct val="90000"/>
              </a:lnSpc>
              <a:spcBef>
                <a:spcPts val="900"/>
              </a:spcBef>
              <a:buClr>
                <a:schemeClr val="accent1"/>
              </a:buClr>
              <a:buSzPct val="100000"/>
              <a:buChar char="➢"/>
              <a:defRPr b="0" sz="1900"/>
            </a:pPr>
            <a:r>
              <a:t>Logistic Regression lagged considerably, suggesting strong non-linearity or feature interactions in the data.</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Conclusion"/>
          <p:cNvSpPr txBox="1"/>
          <p:nvPr>
            <p:ph type="title"/>
          </p:nvPr>
        </p:nvSpPr>
        <p:spPr>
          <a:xfrm>
            <a:off x="1097280" y="286603"/>
            <a:ext cx="10058401" cy="1450757"/>
          </a:xfrm>
          <a:prstGeom prst="rect">
            <a:avLst/>
          </a:prstGeom>
        </p:spPr>
        <p:txBody>
          <a:bodyPr/>
          <a:lstStyle>
            <a:lvl1pPr>
              <a:defRPr spc="-100"/>
            </a:lvl1pPr>
          </a:lstStyle>
          <a:p>
            <a:pPr/>
            <a:r>
              <a:t>Conclusion</a:t>
            </a:r>
          </a:p>
        </p:txBody>
      </p:sp>
      <p:sp>
        <p:nvSpPr>
          <p:cNvPr id="336" name="Upon data preprocessing and model selection and training, we conclude that LGBM is the best model for intrusion detection (in terms of f1 score, accuracy and ROC-AUC).…"/>
          <p:cNvSpPr txBox="1"/>
          <p:nvPr>
            <p:ph type="body" idx="1"/>
          </p:nvPr>
        </p:nvSpPr>
        <p:spPr>
          <a:xfrm>
            <a:off x="603248" y="2025445"/>
            <a:ext cx="10985501" cy="3729180"/>
          </a:xfrm>
          <a:prstGeom prst="rect">
            <a:avLst/>
          </a:prstGeom>
        </p:spPr>
        <p:txBody>
          <a:bodyPr lIns="0" tIns="0" rIns="0" bIns="0"/>
          <a:lstStyle/>
          <a:p>
            <a:pPr marL="91439" indent="-91439" defTabSz="1194785">
              <a:lnSpc>
                <a:spcPct val="90000"/>
              </a:lnSpc>
              <a:spcBef>
                <a:spcPts val="4400"/>
              </a:spcBef>
              <a:buClr>
                <a:schemeClr val="accent1"/>
              </a:buClr>
              <a:buSzPct val="100000"/>
              <a:buChar char="➢"/>
              <a:defRPr b="0" sz="1800"/>
            </a:pPr>
            <a:r>
              <a:t>Upon data preprocessing and model selection and training, we conclude that LGBM is the best model for intrusion detection (in terms of F1 score, accuracy and ROC-AUC).</a:t>
            </a:r>
          </a:p>
          <a:p>
            <a:pPr marL="91439" indent="-91439" defTabSz="1194785">
              <a:lnSpc>
                <a:spcPct val="90000"/>
              </a:lnSpc>
              <a:spcBef>
                <a:spcPts val="4400"/>
              </a:spcBef>
              <a:buClr>
                <a:schemeClr val="accent1"/>
              </a:buClr>
              <a:buSzPct val="100000"/>
              <a:buChar char="➢"/>
              <a:defRPr b="0" sz="1800"/>
            </a:pPr>
            <a:r>
              <a:t>If we consider training time, memory required and minimum data points required, then XGB outperforms LGBM (for this dataset and hyperparameters).</a:t>
            </a:r>
            <a:endParaRPr sz="2300"/>
          </a:p>
          <a:p>
            <a:pPr marL="91439" indent="-91439" defTabSz="1194785">
              <a:lnSpc>
                <a:spcPct val="90000"/>
              </a:lnSpc>
              <a:spcBef>
                <a:spcPts val="4400"/>
              </a:spcBef>
              <a:buClr>
                <a:schemeClr val="accent1"/>
              </a:buClr>
              <a:buSzPct val="100000"/>
              <a:buChar char="➢"/>
              <a:defRPr b="0" sz="1800"/>
            </a:pPr>
            <a:r>
              <a:t>This is also supported by the IEEE publication “Intrusion Detection Using Machine Learning and Deep Learning Techniques”, which concludes that the performance of the LGBM-based model is better than that of the other algorithms.</a:t>
            </a:r>
            <a:endParaRPr sz="2300"/>
          </a:p>
          <a:p>
            <a:pPr marL="479805" indent="-342900" defTabSz="224026">
              <a:spcBef>
                <a:spcPts val="1100"/>
              </a:spcBef>
              <a:buClr>
                <a:schemeClr val="accent1"/>
              </a:buClr>
              <a:buSzPct val="100000"/>
              <a:buChar char="➢"/>
              <a:defRPr b="0" sz="1800"/>
            </a:pPr>
            <a:r>
              <a:t>Paper Link: https: </a:t>
            </a:r>
            <a:r>
              <a:rPr u="sng">
                <a:solidFill>
                  <a:srgbClr val="2998E3"/>
                </a:solidFill>
                <a:uFill>
                  <a:solidFill>
                    <a:srgbClr val="2998E3"/>
                  </a:solidFill>
                </a:uFill>
                <a:hlinkClick r:id="rId2" invalidUrl="" action="" tgtFrame="" tooltip="" history="1" highlightClick="0" endSnd="0"/>
              </a:rPr>
              <a:t>https://ieeexplore.ieee.org/document/8906997</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ferences"/>
          <p:cNvSpPr txBox="1"/>
          <p:nvPr>
            <p:ph type="title"/>
          </p:nvPr>
        </p:nvSpPr>
        <p:spPr>
          <a:xfrm>
            <a:off x="1097280" y="286603"/>
            <a:ext cx="10058401" cy="1450757"/>
          </a:xfrm>
          <a:prstGeom prst="rect">
            <a:avLst/>
          </a:prstGeom>
        </p:spPr>
        <p:txBody>
          <a:bodyPr/>
          <a:lstStyle>
            <a:lvl1pPr>
              <a:defRPr spc="-100"/>
            </a:lvl1pPr>
          </a:lstStyle>
          <a:p>
            <a:pPr/>
            <a:r>
              <a:t>References</a:t>
            </a:r>
          </a:p>
        </p:txBody>
      </p:sp>
      <p:sp>
        <p:nvSpPr>
          <p:cNvPr id="339" name="https://ieeexplore.ieee.org/document/11197417…"/>
          <p:cNvSpPr txBox="1"/>
          <p:nvPr>
            <p:ph type="body" idx="1"/>
          </p:nvPr>
        </p:nvSpPr>
        <p:spPr>
          <a:xfrm>
            <a:off x="508461" y="2231922"/>
            <a:ext cx="10985501" cy="3581946"/>
          </a:xfrm>
          <a:prstGeom prst="rect">
            <a:avLst/>
          </a:prstGeom>
        </p:spPr>
        <p:txBody>
          <a:bodyPr lIns="0" tIns="0" rIns="0" bIns="0"/>
          <a:lstStyle/>
          <a:p>
            <a:pPr marL="91439" indent="-91439" defTabSz="914400">
              <a:lnSpc>
                <a:spcPct val="90000"/>
              </a:lnSpc>
              <a:spcBef>
                <a:spcPts val="1200"/>
              </a:spcBef>
              <a:buClr>
                <a:schemeClr val="accent1"/>
              </a:buClr>
              <a:buSzPct val="100000"/>
              <a:buFont typeface="Calibri"/>
              <a:buChar char=" "/>
              <a:defRPr b="0" sz="2000" u="sng"/>
            </a:pPr>
            <a:r>
              <a:rPr>
                <a:solidFill>
                  <a:srgbClr val="2998E3"/>
                </a:solidFill>
                <a:uFill>
                  <a:solidFill>
                    <a:srgbClr val="2998E3"/>
                  </a:solidFill>
                </a:uFill>
                <a:hlinkClick r:id="rId2" invalidUrl="" action="" tgtFrame="" tooltip="" history="1" highlightClick="0" endSnd="0"/>
              </a:rPr>
              <a:t>https://ieeexplore.ieee.org/document/11197417</a:t>
            </a:r>
          </a:p>
          <a:p>
            <a:pPr marL="91439" indent="-91439" defTabSz="914400">
              <a:lnSpc>
                <a:spcPct val="90000"/>
              </a:lnSpc>
              <a:spcBef>
                <a:spcPts val="1200"/>
              </a:spcBef>
              <a:buClr>
                <a:schemeClr val="accent1"/>
              </a:buClr>
              <a:buSzPct val="100000"/>
              <a:buFont typeface="Calibri"/>
              <a:buChar char=" "/>
              <a:defRPr b="0" sz="2000" u="sng"/>
            </a:pPr>
            <a:r>
              <a:rPr>
                <a:solidFill>
                  <a:srgbClr val="2998E3"/>
                </a:solidFill>
                <a:uFill>
                  <a:solidFill>
                    <a:srgbClr val="2998E3"/>
                  </a:solidFill>
                </a:uFill>
                <a:hlinkClick r:id="rId3" invalidUrl="" action="" tgtFrame="" tooltip="" history="1" highlightClick="0" endSnd="0"/>
              </a:rPr>
              <a:t>https://ieeexplore.ieee.org/document/10271964</a:t>
            </a:r>
          </a:p>
          <a:p>
            <a:pPr marL="91439" indent="-91439" defTabSz="914400">
              <a:lnSpc>
                <a:spcPct val="90000"/>
              </a:lnSpc>
              <a:spcBef>
                <a:spcPts val="1200"/>
              </a:spcBef>
              <a:buClr>
                <a:schemeClr val="accent1"/>
              </a:buClr>
              <a:buSzPct val="100000"/>
              <a:buFont typeface="Calibri"/>
              <a:buChar char=" "/>
              <a:defRPr b="0" sz="2000" u="sng"/>
            </a:pPr>
            <a:r>
              <a:rPr>
                <a:solidFill>
                  <a:srgbClr val="2998E3"/>
                </a:solidFill>
                <a:uFill>
                  <a:solidFill>
                    <a:srgbClr val="2998E3"/>
                  </a:solidFill>
                </a:uFill>
                <a:hlinkClick r:id="rId4" invalidUrl="" action="" tgtFrame="" tooltip="" history="1" highlightClick="0" endSnd="0"/>
              </a:rPr>
              <a:t>https://dl.acm.org/doi/10.1145/2939672.2939785</a:t>
            </a:r>
          </a:p>
          <a:p>
            <a:pPr marL="91439" indent="-91439" defTabSz="914400">
              <a:lnSpc>
                <a:spcPct val="90000"/>
              </a:lnSpc>
              <a:spcBef>
                <a:spcPts val="1200"/>
              </a:spcBef>
              <a:buClr>
                <a:schemeClr val="accent1"/>
              </a:buClr>
              <a:buSzPct val="100000"/>
              <a:buFont typeface="Calibri"/>
              <a:buChar char=" "/>
              <a:defRPr b="0" sz="2000" u="sng"/>
            </a:pPr>
            <a:r>
              <a:rPr>
                <a:solidFill>
                  <a:srgbClr val="2998E3"/>
                </a:solidFill>
                <a:uFill>
                  <a:solidFill>
                    <a:srgbClr val="2998E3"/>
                  </a:solidFill>
                </a:uFill>
                <a:hlinkClick r:id="rId5" invalidUrl="" action="" tgtFrame="" tooltip="" history="1" highlightClick="0" endSnd="0"/>
              </a:rPr>
              <a:t>https://developers.google.com/machine-learning/crash-course/classification/roc-and-auc</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Title 1"/>
          <p:cNvSpPr txBox="1"/>
          <p:nvPr>
            <p:ph type="title"/>
          </p:nvPr>
        </p:nvSpPr>
        <p:spPr>
          <a:xfrm>
            <a:off x="838200" y="914399"/>
            <a:ext cx="10515600" cy="521112"/>
          </a:xfrm>
          <a:prstGeom prst="rect">
            <a:avLst/>
          </a:prstGeom>
        </p:spPr>
        <p:txBody>
          <a:bodyPr/>
          <a:lstStyle/>
          <a:p>
            <a:pPr defTabSz="448055">
              <a:defRPr spc="-49" sz="1666"/>
            </a:pPr>
            <a:r>
              <a:t>Energy Management using Intelligent Edge AI </a:t>
            </a:r>
            <a:br/>
          </a:p>
        </p:txBody>
      </p:sp>
      <p:sp>
        <p:nvSpPr>
          <p:cNvPr id="102" name="Content Placeholder 2"/>
          <p:cNvSpPr txBox="1"/>
          <p:nvPr>
            <p:ph type="body" idx="1"/>
          </p:nvPr>
        </p:nvSpPr>
        <p:spPr>
          <a:xfrm>
            <a:off x="838200" y="1327354"/>
            <a:ext cx="10515600" cy="4849610"/>
          </a:xfrm>
          <a:prstGeom prst="rect">
            <a:avLst/>
          </a:prstGeom>
        </p:spPr>
        <p:txBody>
          <a:bodyPr/>
          <a:lstStyle/>
          <a:p>
            <a:pPr/>
            <a:r>
              <a:t>Collecting energy-related data (sensors, meters, IoT devices) </a:t>
            </a:r>
          </a:p>
          <a:p>
            <a:pPr/>
            <a:r>
              <a:t> Processing it at the edge with AI/ML models</a:t>
            </a:r>
          </a:p>
          <a:p>
            <a:pPr/>
            <a:r>
              <a:t>Making </a:t>
            </a:r>
            <a:r>
              <a:rPr b="1"/>
              <a:t>fast, autonomous decisions</a:t>
            </a:r>
            <a:r>
              <a:t> to optimize efficiency, cost, and sustainability.</a:t>
            </a:r>
          </a:p>
        </p:txBody>
      </p:sp>
      <p:pic>
        <p:nvPicPr>
          <p:cNvPr id="103" name="Picture 4" descr="Picture 4"/>
          <p:cNvPicPr>
            <a:picLocks noChangeAspect="1"/>
          </p:cNvPicPr>
          <p:nvPr/>
        </p:nvPicPr>
        <p:blipFill>
          <a:blip r:embed="rId2">
            <a:extLst/>
          </a:blip>
          <a:stretch>
            <a:fillRect/>
          </a:stretch>
        </p:blipFill>
        <p:spPr>
          <a:xfrm>
            <a:off x="2995222" y="3315741"/>
            <a:ext cx="5591956" cy="244826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Retrospect">
      <a:majorFont>
        <a:latin typeface="Helvetica"/>
        <a:ea typeface="Helvetica"/>
        <a:cs typeface="Helvetica"/>
      </a:majorFont>
      <a:minorFont>
        <a:latin typeface="Calibri"/>
        <a:ea typeface="Calibri"/>
        <a:cs typeface="Calibri"/>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Retrospect">
      <a:majorFont>
        <a:latin typeface="Helvetica"/>
        <a:ea typeface="Helvetica"/>
        <a:cs typeface="Helvetica"/>
      </a:majorFont>
      <a:minorFont>
        <a:latin typeface="Calibri"/>
        <a:ea typeface="Calibri"/>
        <a:cs typeface="Calibri"/>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